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88" r:id="rId13"/>
    <p:sldId id="289" r:id="rId14"/>
    <p:sldId id="269" r:id="rId15"/>
    <p:sldId id="287" r:id="rId16"/>
    <p:sldId id="274" r:id="rId17"/>
    <p:sldId id="270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5B4B888-6992-4CF3-8933-C696E8E3A871}" type="datetimeFigureOut">
              <a:rPr lang="es-ES" smtClean="0"/>
              <a:t>19/03/2020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849FD8C-DD81-4D7A-943A-41DBC24A2C2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LAVADO DE MANOS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Gastronomía </a:t>
            </a:r>
          </a:p>
          <a:p>
            <a:r>
              <a:rPr lang="es-ES" dirty="0" smtClean="0"/>
              <a:t>3ros medios</a:t>
            </a:r>
            <a:endParaRPr lang="es-ES" dirty="0"/>
          </a:p>
        </p:txBody>
      </p:sp>
      <p:pic>
        <p:nvPicPr>
          <p:cNvPr id="4" name="3 Imagen" descr="SABOR Y SABER - contornos 20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2160240" cy="2272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31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algn="just"/>
            <a:r>
              <a:rPr lang="es-CL" dirty="0" smtClean="0"/>
              <a:t>Antes de empezar a trabajar con comidas o utensilios de cocina.</a:t>
            </a:r>
          </a:p>
          <a:p>
            <a:pPr algn="just"/>
            <a:r>
              <a:rPr lang="es-CL" dirty="0" smtClean="0"/>
              <a:t>Según se necesite durante la preparación de comidas.</a:t>
            </a:r>
          </a:p>
          <a:p>
            <a:pPr algn="just"/>
            <a:r>
              <a:rPr lang="es-CL" dirty="0" smtClean="0"/>
              <a:t>Cuando se cambie de trabajar con comidas crudas a trabajar con comidas listas para comer (contaminación cruzada).</a:t>
            </a:r>
          </a:p>
          <a:p>
            <a:pPr algn="just"/>
            <a:r>
              <a:rPr lang="es-CL" dirty="0" smtClean="0"/>
              <a:t>Después de utilizar el sanitario, o de que las manos estén en contacto con algún medio contaminante</a:t>
            </a:r>
          </a:p>
          <a:p>
            <a:pPr marL="109728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¿Cuando lavarse las manos?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9" b="12614"/>
          <a:stretch/>
        </p:blipFill>
        <p:spPr bwMode="auto">
          <a:xfrm>
            <a:off x="6376505" y="5413196"/>
            <a:ext cx="2005494" cy="132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1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es-CL" dirty="0" smtClean="0"/>
              <a:t>Antes y después de comer y beber.</a:t>
            </a:r>
          </a:p>
          <a:p>
            <a:r>
              <a:rPr lang="es-CL" dirty="0" smtClean="0"/>
              <a:t>Después de tocar animales.</a:t>
            </a:r>
          </a:p>
          <a:p>
            <a:r>
              <a:rPr lang="es-CL" dirty="0" smtClean="0"/>
              <a:t>Cuando las manos se hallen visiblemente sucias.</a:t>
            </a:r>
          </a:p>
          <a:p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8164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5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Toalla de papel absorbente.</a:t>
            </a:r>
          </a:p>
          <a:p>
            <a:r>
              <a:rPr lang="es-CL" dirty="0" smtClean="0"/>
              <a:t>Jabón antiséptico.</a:t>
            </a:r>
          </a:p>
          <a:p>
            <a:r>
              <a:rPr lang="es-CL" dirty="0" smtClean="0"/>
              <a:t>Escobilla de uñas (si así lo amerita)</a:t>
            </a:r>
          </a:p>
          <a:p>
            <a:r>
              <a:rPr lang="es-CL" dirty="0" smtClean="0"/>
              <a:t>Lavamanos</a:t>
            </a:r>
          </a:p>
          <a:p>
            <a:r>
              <a:rPr lang="es-CL" dirty="0" smtClean="0"/>
              <a:t>Papelero</a:t>
            </a:r>
          </a:p>
          <a:p>
            <a:endParaRPr lang="es-CL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Materiales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8090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Antes de realizar cualquier lavado de manos, el manipulador de alimentos debe tomar las siguientes consideraciones, de acuerdo a normativa vigente.</a:t>
            </a:r>
          </a:p>
          <a:p>
            <a:r>
              <a:rPr lang="es-CL" dirty="0" smtClean="0"/>
              <a:t>1. Tener uñas cortas y sin esmaltes</a:t>
            </a:r>
          </a:p>
          <a:p>
            <a:r>
              <a:rPr lang="es-CL" dirty="0" smtClean="0"/>
              <a:t>2. Quitarse todo tipo de accesorios, tales como: anillos, pulseras, relojes.</a:t>
            </a:r>
            <a:endParaRPr lang="es-CL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Instrucciones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582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es-CL" dirty="0" smtClean="0"/>
              <a:t>(lavado por 20 segundos)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Pasos para el lavado de manos</a:t>
            </a: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7201644" cy="404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2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 video….</a:t>
            </a:r>
            <a:endParaRPr lang="es-CL" dirty="0"/>
          </a:p>
        </p:txBody>
      </p:sp>
      <p:pic>
        <p:nvPicPr>
          <p:cNvPr id="4" name="El lavado de man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2" y="1567334"/>
            <a:ext cx="6034616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Pasos para el Lavado de Manos</a:t>
            </a:r>
            <a:endParaRPr lang="es-ES" dirty="0"/>
          </a:p>
        </p:txBody>
      </p:sp>
      <p:sp>
        <p:nvSpPr>
          <p:cNvPr id="5" name="1 Marcador de contenido"/>
          <p:cNvSpPr>
            <a:spLocks noGrp="1"/>
          </p:cNvSpPr>
          <p:nvPr>
            <p:ph idx="1"/>
          </p:nvPr>
        </p:nvSpPr>
        <p:spPr>
          <a:xfrm>
            <a:off x="457200" y="1481329"/>
            <a:ext cx="7427168" cy="651528"/>
          </a:xfrm>
        </p:spPr>
        <p:txBody>
          <a:bodyPr/>
          <a:lstStyle/>
          <a:p>
            <a:pPr marL="109728" indent="0" algn="ctr">
              <a:buNone/>
            </a:pPr>
            <a:r>
              <a:rPr lang="es-CL" dirty="0" smtClean="0"/>
              <a:t>(lavado entre 40 y 60 segundos)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132857"/>
            <a:ext cx="6827912" cy="38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2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914400" y="5699878"/>
            <a:ext cx="8229600" cy="57951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es-ES" dirty="0" smtClean="0"/>
              <a:t>Mójese las manos y antebrazo, hasta el codo, con agua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94" y="548680"/>
            <a:ext cx="6096000" cy="4572000"/>
          </a:xfrm>
          <a:prstGeom prst="rect">
            <a:avLst/>
          </a:prstGeom>
        </p:spPr>
      </p:pic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1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755576" y="4819495"/>
            <a:ext cx="8229600" cy="170080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s-ES" dirty="0" smtClean="0"/>
              <a:t>Límpiese las uñas con una escobilla en caso de ser necesario</a:t>
            </a:r>
          </a:p>
          <a:p>
            <a:pPr algn="ctr"/>
            <a:r>
              <a:rPr lang="es-ES" dirty="0" smtClean="0"/>
              <a:t>Deposite en la palma de la mano una cantidad de jabón suficiente para cubrir todas las superficies de las manos y antebrazo.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2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463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914400" y="5699878"/>
            <a:ext cx="8229600" cy="5795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es-ES" dirty="0" smtClean="0"/>
              <a:t>Frótese las manos entre sí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3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8680"/>
            <a:ext cx="6096000" cy="4572000"/>
          </a:xfrm>
          <a:prstGeom prst="rect">
            <a:avLst/>
          </a:prstGeom>
        </p:spPr>
      </p:pic>
      <p:sp>
        <p:nvSpPr>
          <p:cNvPr id="3" name="Flecha circular 2"/>
          <p:cNvSpPr/>
          <p:nvPr/>
        </p:nvSpPr>
        <p:spPr>
          <a:xfrm rot="1162177" flipH="1">
            <a:off x="6117715" y="2233255"/>
            <a:ext cx="774066" cy="120284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729557"/>
              <a:gd name="adj5" fmla="val 12500"/>
            </a:avLst>
          </a:prstGeom>
          <a:solidFill>
            <a:schemeClr val="tx1"/>
          </a:solidFill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Importancia del lavado de Manos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85" y="1481138"/>
            <a:ext cx="6785629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6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467544" y="5517232"/>
            <a:ext cx="8316416" cy="115812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r">
              <a:buFont typeface="Wingdings 3"/>
              <a:buNone/>
            </a:pPr>
            <a:r>
              <a:rPr lang="es-ES" dirty="0" smtClean="0"/>
              <a:t>Frótese la palma de la mano derecha contra el dorso de la mano izquierda, entrelazando los dedos y viceversa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4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5222"/>
            <a:ext cx="5224805" cy="39186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43" y="301006"/>
            <a:ext cx="3594593" cy="2695945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 rot="21179682">
            <a:off x="2294619" y="1449731"/>
            <a:ext cx="663341" cy="2238844"/>
            <a:chOff x="236251" y="758107"/>
            <a:chExt cx="773508" cy="2967318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67"/>
            <a:stretch/>
          </p:blipFill>
          <p:spPr>
            <a:xfrm rot="21333965">
              <a:off x="236251" y="1801998"/>
              <a:ext cx="605262" cy="192342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67"/>
            <a:stretch/>
          </p:blipFill>
          <p:spPr>
            <a:xfrm rot="10463417">
              <a:off x="426165" y="758107"/>
              <a:ext cx="583594" cy="188699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032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1072072" y="5384848"/>
            <a:ext cx="7488832" cy="163467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r">
              <a:buFont typeface="Wingdings 3"/>
              <a:buNone/>
            </a:pPr>
            <a:r>
              <a:rPr lang="es-ES" dirty="0" smtClean="0"/>
              <a:t>Frótese las palmas de las manos entre sí, con los dedos entrelazados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5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26" y="548680"/>
            <a:ext cx="6096000" cy="457200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 rot="19575435">
            <a:off x="2944163" y="1253805"/>
            <a:ext cx="835055" cy="1947467"/>
            <a:chOff x="-151488" y="2057597"/>
            <a:chExt cx="1058541" cy="2059621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67"/>
            <a:stretch/>
          </p:blipFill>
          <p:spPr>
            <a:xfrm rot="1712824">
              <a:off x="-151488" y="2057597"/>
              <a:ext cx="752714" cy="19956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67"/>
            <a:stretch/>
          </p:blipFill>
          <p:spPr>
            <a:xfrm rot="2536541" flipH="1">
              <a:off x="7348" y="2121557"/>
              <a:ext cx="899705" cy="1995661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565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586796" y="5324486"/>
            <a:ext cx="8028384" cy="1543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r">
              <a:buFont typeface="Wingdings 3"/>
              <a:buNone/>
            </a:pPr>
            <a:r>
              <a:rPr lang="es-ES" dirty="0" smtClean="0"/>
              <a:t>Frótese el dorso de los dedos de una mano con la palma de la mano opuesta, agarrándose los dedos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6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20688"/>
            <a:ext cx="6096000" cy="4572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156">
            <a:off x="4165585" y="2518303"/>
            <a:ext cx="870806" cy="870806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428">
            <a:off x="6457500" y="2238210"/>
            <a:ext cx="870806" cy="8708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9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914400" y="5315399"/>
            <a:ext cx="8229600" cy="142596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r">
              <a:buFont typeface="Wingdings 3"/>
              <a:buNone/>
            </a:pPr>
            <a:r>
              <a:rPr lang="es-ES" dirty="0" smtClean="0"/>
              <a:t>Frótese con un movimiento de rotación el pulgar izquierdo, atrapándolo con la palma de la mano derecha y viceversa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7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6" y="1395326"/>
            <a:ext cx="5160235" cy="38701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4638"/>
            <a:ext cx="3912096" cy="2934072"/>
          </a:xfrm>
          <a:prstGeom prst="rect">
            <a:avLst/>
          </a:prstGeom>
        </p:spPr>
      </p:pic>
      <p:sp>
        <p:nvSpPr>
          <p:cNvPr id="10" name="Flecha circular 9"/>
          <p:cNvSpPr/>
          <p:nvPr/>
        </p:nvSpPr>
        <p:spPr>
          <a:xfrm rot="11212980" flipH="1">
            <a:off x="5946269" y="3285103"/>
            <a:ext cx="998547" cy="142727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729557"/>
              <a:gd name="adj5" fmla="val 12500"/>
            </a:avLst>
          </a:prstGeom>
          <a:solidFill>
            <a:schemeClr val="tx1"/>
          </a:solidFill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457200" y="4960024"/>
            <a:ext cx="8665370" cy="15653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r">
              <a:buFont typeface="Wingdings 3"/>
              <a:buNone/>
            </a:pPr>
            <a:r>
              <a:rPr lang="es-ES" dirty="0" smtClean="0"/>
              <a:t>Frótese la punta de los dedos de la mano derecha contra la palma de la mano izquierda, haciendo un movimiento de rotación y viceversa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8</a:t>
            </a: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57200" y="1196752"/>
            <a:ext cx="4834880" cy="3528392"/>
            <a:chOff x="421906" y="1551662"/>
            <a:chExt cx="5352256" cy="401419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06" y="1551662"/>
              <a:ext cx="5352256" cy="4014192"/>
            </a:xfrm>
            <a:prstGeom prst="rect">
              <a:avLst/>
            </a:prstGeom>
          </p:spPr>
        </p:pic>
        <p:sp>
          <p:nvSpPr>
            <p:cNvPr id="5" name="Flecha circular 4"/>
            <p:cNvSpPr/>
            <p:nvPr/>
          </p:nvSpPr>
          <p:spPr>
            <a:xfrm flipH="1">
              <a:off x="1470484" y="2729488"/>
              <a:ext cx="998547" cy="142727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133825"/>
                <a:gd name="adj5" fmla="val 12500"/>
              </a:avLst>
            </a:prstGeom>
            <a:solidFill>
              <a:schemeClr val="tx1"/>
            </a:solidFill>
            <a:ln w="31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" name="Flecha circular 5"/>
            <p:cNvSpPr/>
            <p:nvPr/>
          </p:nvSpPr>
          <p:spPr>
            <a:xfrm rot="19984935" flipH="1">
              <a:off x="1384594" y="3178925"/>
              <a:ext cx="998547" cy="1427270"/>
            </a:xfrm>
            <a:prstGeom prst="circularArrow">
              <a:avLst>
                <a:gd name="adj1" fmla="val 9880"/>
                <a:gd name="adj2" fmla="val 171319"/>
                <a:gd name="adj3" fmla="val 7524040"/>
                <a:gd name="adj4" fmla="val 1266833"/>
                <a:gd name="adj5" fmla="val 12500"/>
              </a:avLst>
            </a:prstGeom>
            <a:solidFill>
              <a:schemeClr val="tx1"/>
            </a:solidFill>
            <a:ln w="31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14155"/>
            <a:ext cx="3917783" cy="2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1555440" y="6003843"/>
            <a:ext cx="8229600" cy="57951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es-ES" dirty="0"/>
              <a:t>E</a:t>
            </a:r>
            <a:r>
              <a:rPr lang="es-ES" dirty="0" smtClean="0"/>
              <a:t>njuáguese las manos y antebrazo, hasta el codo, con agua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Paso 9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1187624" y="5784574"/>
            <a:ext cx="8229600" cy="5795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es-ES" dirty="0" smtClean="0"/>
              <a:t>Séquese con una toalla desechable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Paso 10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1763688" y="5974516"/>
            <a:ext cx="6969968" cy="88348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r">
              <a:buFont typeface="Wingdings 3"/>
              <a:buNone/>
            </a:pPr>
            <a:r>
              <a:rPr lang="es-ES" dirty="0" smtClean="0"/>
              <a:t>Sírvase de la toalla para cerrar la llave del agua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Paso 11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827584" y="5974516"/>
            <a:ext cx="6969968" cy="8834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r">
              <a:buFont typeface="Wingdings 3"/>
              <a:buNone/>
            </a:pPr>
            <a:r>
              <a:rPr lang="es-ES" dirty="0" smtClean="0"/>
              <a:t>Sus manos son seguras.</a:t>
            </a:r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Paso 12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4149080"/>
            <a:ext cx="8229600" cy="1587632"/>
          </a:xfrm>
        </p:spPr>
        <p:txBody>
          <a:bodyPr/>
          <a:lstStyle/>
          <a:p>
            <a:r>
              <a:rPr lang="es-CL" dirty="0" smtClean="0"/>
              <a:t>Es un Hábito</a:t>
            </a:r>
          </a:p>
          <a:p>
            <a:r>
              <a:rPr lang="es-CL" dirty="0" smtClean="0"/>
              <a:t>Evita </a:t>
            </a:r>
            <a:r>
              <a:rPr lang="es-CL" dirty="0"/>
              <a:t>e</a:t>
            </a:r>
            <a:r>
              <a:rPr lang="es-CL" dirty="0" smtClean="0"/>
              <a:t>nfermedades que afectan la salud</a:t>
            </a:r>
          </a:p>
          <a:p>
            <a:r>
              <a:rPr lang="es-CL" dirty="0" smtClean="0"/>
              <a:t>Evita proliferación de gérmenes</a:t>
            </a:r>
          </a:p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6114"/>
            <a:ext cx="590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2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Reduce en un 40% el número de muertes debidas a la diarrea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lavado de manos…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r="52320"/>
          <a:stretch/>
        </p:blipFill>
        <p:spPr bwMode="auto">
          <a:xfrm>
            <a:off x="3707904" y="2492896"/>
            <a:ext cx="216027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692697"/>
            <a:ext cx="8229600" cy="1296144"/>
          </a:xfrm>
        </p:spPr>
        <p:txBody>
          <a:bodyPr/>
          <a:lstStyle/>
          <a:p>
            <a:r>
              <a:rPr lang="es-CL" dirty="0" smtClean="0"/>
              <a:t>Reduce un 25% el número de casos de infecciones agudas de las vías respiratorias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93925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Reduce la flora bacteriana en la piel</a:t>
            </a:r>
            <a:endParaRPr lang="es-E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375749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0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Disminuye la contaminación de los alimentos u objetos sucios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93725"/>
            <a:ext cx="4032449" cy="301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67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72008"/>
          </a:xfrm>
        </p:spPr>
        <p:txBody>
          <a:bodyPr>
            <a:normAutofit lnSpcReduction="10000"/>
          </a:bodyPr>
          <a:lstStyle/>
          <a:p>
            <a:r>
              <a:rPr lang="es-CL" dirty="0" smtClean="0"/>
              <a:t>Lavándose las manos después de…</a:t>
            </a:r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pPr algn="ctr"/>
            <a:r>
              <a:rPr lang="es-CL" dirty="0" smtClean="0"/>
              <a:t>Cambiar pañales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Las bacterias se pueden evitar</a:t>
            </a: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392488" cy="31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9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algn="ctr"/>
            <a:r>
              <a:rPr lang="es-CL" dirty="0" smtClean="0"/>
              <a:t>Toser o estornudar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r="18239"/>
          <a:stretch/>
        </p:blipFill>
        <p:spPr bwMode="auto">
          <a:xfrm>
            <a:off x="467544" y="1196752"/>
            <a:ext cx="370323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5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340</TotalTime>
  <Words>478</Words>
  <Application>Microsoft Office PowerPoint</Application>
  <PresentationFormat>Presentación en pantalla (4:3)</PresentationFormat>
  <Paragraphs>73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Lucida Sans Unicode</vt:lpstr>
      <vt:lpstr>Verdana</vt:lpstr>
      <vt:lpstr>Wingdings 2</vt:lpstr>
      <vt:lpstr>Wingdings 3</vt:lpstr>
      <vt:lpstr>Concurrencia</vt:lpstr>
      <vt:lpstr>LAVADO DE MANOS</vt:lpstr>
      <vt:lpstr>Importancia del lavado de Manos</vt:lpstr>
      <vt:lpstr>Presentación de PowerPoint</vt:lpstr>
      <vt:lpstr>El lavado de manos…</vt:lpstr>
      <vt:lpstr>Presentación de PowerPoint</vt:lpstr>
      <vt:lpstr>Reduce la flora bacteriana en la piel</vt:lpstr>
      <vt:lpstr>Disminuye la contaminación de los alimentos u objetos sucios</vt:lpstr>
      <vt:lpstr>Las bacterias se pueden evitar</vt:lpstr>
      <vt:lpstr>Presentación de PowerPoint</vt:lpstr>
      <vt:lpstr>¿Cuando lavarse las manos?</vt:lpstr>
      <vt:lpstr>Presentación de PowerPoint</vt:lpstr>
      <vt:lpstr>Materiales</vt:lpstr>
      <vt:lpstr>Instrucciones</vt:lpstr>
      <vt:lpstr>Pasos para el lavado de manos</vt:lpstr>
      <vt:lpstr>Ver video….</vt:lpstr>
      <vt:lpstr>Pasos para el Lavado de Manos</vt:lpstr>
      <vt:lpstr>Paso 1</vt:lpstr>
      <vt:lpstr>Paso 2</vt:lpstr>
      <vt:lpstr>Paso 3</vt:lpstr>
      <vt:lpstr>Paso 4</vt:lpstr>
      <vt:lpstr>Paso 5</vt:lpstr>
      <vt:lpstr>Paso 6</vt:lpstr>
      <vt:lpstr>Paso 7</vt:lpstr>
      <vt:lpstr>Paso 8</vt:lpstr>
      <vt:lpstr>Paso 9</vt:lpstr>
      <vt:lpstr>Paso 10</vt:lpstr>
      <vt:lpstr>Paso 11</vt:lpstr>
      <vt:lpstr>Paso 12</vt:lpstr>
    </vt:vector>
  </TitlesOfParts>
  <Company>Mineduc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LAVADO DE MANOS</dc:title>
  <dc:creator>usuario</dc:creator>
  <cp:lastModifiedBy>Hugo Cortes</cp:lastModifiedBy>
  <cp:revision>33</cp:revision>
  <dcterms:created xsi:type="dcterms:W3CDTF">2018-03-27T18:51:58Z</dcterms:created>
  <dcterms:modified xsi:type="dcterms:W3CDTF">2020-03-19T15:07:14Z</dcterms:modified>
</cp:coreProperties>
</file>