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4076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593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5975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9659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9976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6844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654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6973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030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931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6462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90533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850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32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9859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120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449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5F0D2E2-DBA7-47C5-91FE-5EB2B6C60DEC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3F07F-0A43-4684-8EFF-D01A3FA7A5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82356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48137" y="1267312"/>
            <a:ext cx="10088301" cy="1312964"/>
          </a:xfrm>
        </p:spPr>
        <p:txBody>
          <a:bodyPr/>
          <a:lstStyle/>
          <a:p>
            <a:r>
              <a:rPr lang="es-CL" dirty="0" smtClean="0"/>
              <a:t>Métodos de Cocción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91316" y="5601628"/>
            <a:ext cx="8825658" cy="861420"/>
          </a:xfrm>
        </p:spPr>
        <p:txBody>
          <a:bodyPr/>
          <a:lstStyle/>
          <a:p>
            <a:r>
              <a:rPr lang="es-CL" dirty="0" smtClean="0"/>
              <a:t>Profesor</a:t>
            </a:r>
            <a:endParaRPr lang="es-CL" dirty="0" smtClean="0"/>
          </a:p>
          <a:p>
            <a:r>
              <a:rPr lang="es-CL" dirty="0" smtClean="0"/>
              <a:t>Hugo </a:t>
            </a:r>
            <a:r>
              <a:rPr lang="es-CL" dirty="0" smtClean="0"/>
              <a:t>cortés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997" y="3971604"/>
            <a:ext cx="3608164" cy="28863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272" y="2610924"/>
            <a:ext cx="541972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32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32138"/>
          </a:xfrm>
        </p:spPr>
        <p:txBody>
          <a:bodyPr/>
          <a:lstStyle/>
          <a:p>
            <a:pPr algn="ctr"/>
            <a:r>
              <a:rPr lang="es-CL" dirty="0" smtClean="0"/>
              <a:t>MÉTODOS DE COCCIÓN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6670" y="3236358"/>
            <a:ext cx="3528811" cy="2519082"/>
          </a:xfrm>
        </p:spPr>
        <p:txBody>
          <a:bodyPr/>
          <a:lstStyle/>
          <a:p>
            <a:pPr algn="just"/>
            <a:r>
              <a:rPr lang="es-CL" dirty="0"/>
              <a:t>En este proceso hay una combinación         de cocción por calor seco y </a:t>
            </a:r>
            <a:r>
              <a:rPr lang="es-CL" dirty="0" err="1"/>
              <a:t>humedo</a:t>
            </a:r>
            <a:r>
              <a:rPr lang="es-CL" dirty="0"/>
              <a:t>.</a:t>
            </a:r>
          </a:p>
          <a:p>
            <a:pPr algn="just"/>
            <a:endParaRPr lang="es-CL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46111" y="1202723"/>
            <a:ext cx="9404723" cy="850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 sz="3200" dirty="0" smtClean="0"/>
              <a:t>Por calor mixto</a:t>
            </a:r>
            <a:endParaRPr lang="es-CL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427" y="2965110"/>
            <a:ext cx="3618091" cy="36180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668" y="1689283"/>
            <a:ext cx="3464417" cy="259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65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8995" y="4628693"/>
            <a:ext cx="3098453" cy="2094079"/>
          </a:xfrm>
        </p:spPr>
        <p:txBody>
          <a:bodyPr>
            <a:normAutofit/>
          </a:bodyPr>
          <a:lstStyle/>
          <a:p>
            <a:pPr algn="just"/>
            <a:r>
              <a:rPr lang="es-CL" dirty="0"/>
              <a:t>El alimento comienza con poca materia grasa y termina con mucho líquido.</a:t>
            </a:r>
          </a:p>
          <a:p>
            <a:pPr algn="just"/>
            <a:endParaRPr lang="es-CL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76522" y="530685"/>
            <a:ext cx="3090926" cy="850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L" sz="3200" dirty="0" smtClean="0"/>
              <a:t>GUISAR</a:t>
            </a: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5753626" y="4433364"/>
            <a:ext cx="4752304" cy="2094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endParaRPr lang="es-CL" dirty="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325159" y="533334"/>
            <a:ext cx="3090926" cy="850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L" sz="3200" dirty="0" smtClean="0"/>
              <a:t>ESTOFAR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7261539" y="530684"/>
            <a:ext cx="3090926" cy="850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L" sz="3200" dirty="0" smtClean="0"/>
              <a:t>BRASEAR</a:t>
            </a:r>
          </a:p>
        </p:txBody>
      </p:sp>
      <p:sp>
        <p:nvSpPr>
          <p:cNvPr id="14" name="Marcador de contenido 2"/>
          <p:cNvSpPr txBox="1">
            <a:spLocks/>
          </p:cNvSpPr>
          <p:nvPr/>
        </p:nvSpPr>
        <p:spPr>
          <a:xfrm>
            <a:off x="4008539" y="4628692"/>
            <a:ext cx="3098453" cy="2094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es-CL" dirty="0"/>
              <a:t>Se comienza con poca materia grasa y se termina con casi nada de líquido.</a:t>
            </a:r>
          </a:p>
          <a:p>
            <a:pPr algn="just"/>
            <a:endParaRPr lang="es-CL" dirty="0"/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7416085" y="4628691"/>
            <a:ext cx="3835779" cy="20940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es-CL" dirty="0"/>
              <a:t>Proceso que comienza con poca materia grasa y luego se termina la cocción en una salsa. Se hace preferentemente con trozos grandes de carnes.</a:t>
            </a:r>
          </a:p>
          <a:p>
            <a:pPr algn="just"/>
            <a:endParaRPr lang="es-C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007" y="1718059"/>
            <a:ext cx="3148078" cy="23754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07" y="1850064"/>
            <a:ext cx="3751332" cy="21114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861" y="1571041"/>
            <a:ext cx="3473003" cy="260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84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0181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1785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1119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73668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0915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07597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1473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4228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smtClean="0"/>
              <a:t>COCCIÓN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2276" y="2052918"/>
            <a:ext cx="4700789" cy="4195481"/>
          </a:xfrm>
        </p:spPr>
        <p:txBody>
          <a:bodyPr>
            <a:normAutofit/>
          </a:bodyPr>
          <a:lstStyle/>
          <a:p>
            <a:r>
              <a:rPr lang="es-CL" sz="2400" dirty="0"/>
              <a:t>Cocer un alimento es exponerlo al calor, para modificar su aspecto, color, textura, composición química y hacerlo más apetitoso, más digestivo y más sano por la destrucción de los microorganismos.</a:t>
            </a:r>
          </a:p>
          <a:p>
            <a:endParaRPr lang="es-CL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576" y="2052918"/>
            <a:ext cx="541972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77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3605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1678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32138"/>
          </a:xfrm>
        </p:spPr>
        <p:txBody>
          <a:bodyPr/>
          <a:lstStyle/>
          <a:p>
            <a:pPr algn="ctr"/>
            <a:r>
              <a:rPr lang="es-CL" dirty="0" smtClean="0"/>
              <a:t>MÉTODOS DE COCCIÓN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3640" y="2619589"/>
            <a:ext cx="3528811" cy="2519082"/>
          </a:xfrm>
        </p:spPr>
        <p:txBody>
          <a:bodyPr/>
          <a:lstStyle/>
          <a:p>
            <a:pPr algn="just"/>
            <a:r>
              <a:rPr lang="es-CL" dirty="0"/>
              <a:t>Se cocina en ausencia de líquidos y parte del agua del alimento se evapora y los elementos de sabor se concentran</a:t>
            </a:r>
          </a:p>
          <a:p>
            <a:pPr algn="just"/>
            <a:endParaRPr lang="es-CL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46111" y="1202723"/>
            <a:ext cx="9404723" cy="850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 sz="3200" dirty="0" smtClean="0"/>
              <a:t>Por calor seco o concentración</a:t>
            </a:r>
            <a:endParaRPr lang="es-CL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108" y="4046867"/>
            <a:ext cx="3937179" cy="247896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2" y="2070785"/>
            <a:ext cx="3806310" cy="253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84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0913" y="4551420"/>
            <a:ext cx="4752304" cy="2094079"/>
          </a:xfrm>
        </p:spPr>
        <p:txBody>
          <a:bodyPr>
            <a:normAutofit lnSpcReduction="10000"/>
          </a:bodyPr>
          <a:lstStyle/>
          <a:p>
            <a:pPr algn="just"/>
            <a:r>
              <a:rPr lang="es-CL" dirty="0"/>
              <a:t>Procesar los alimentos por acción del calor transmitido por aire caliente. Los alimentos cambian de sabor y aspecto, se forma una costra por todo su contorno, cociéndose de afuera hacia adentro con su propio jugo.</a:t>
            </a:r>
          </a:p>
          <a:p>
            <a:pPr algn="just"/>
            <a:endParaRPr lang="es-CL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927279" y="584537"/>
            <a:ext cx="3694070" cy="850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L" sz="3200" dirty="0" smtClean="0"/>
              <a:t>ASAR AL HORNO</a:t>
            </a:r>
            <a:endParaRPr lang="es-CL" sz="32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b="10803"/>
          <a:stretch/>
        </p:blipFill>
        <p:spPr>
          <a:xfrm>
            <a:off x="927279" y="1580439"/>
            <a:ext cx="3853892" cy="2527921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6282742" y="555117"/>
            <a:ext cx="4223187" cy="850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L" sz="3200" dirty="0" smtClean="0"/>
              <a:t>ASAR A LA PARRILLA</a:t>
            </a:r>
            <a:endParaRPr lang="es-CL" sz="3200" dirty="0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5753626" y="4433364"/>
            <a:ext cx="4752304" cy="2094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endParaRPr lang="es-CL" dirty="0"/>
          </a:p>
        </p:txBody>
      </p:sp>
      <p:sp>
        <p:nvSpPr>
          <p:cNvPr id="11" name="Rectángulo 10"/>
          <p:cNvSpPr/>
          <p:nvPr/>
        </p:nvSpPr>
        <p:spPr>
          <a:xfrm>
            <a:off x="6127113" y="4551420"/>
            <a:ext cx="51032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000" dirty="0" smtClean="0"/>
              <a:t>Es un operación que consiste en procesar comestibles por la acción del aire caliente, el alimento es expuesto directamente al fuego, procesándolo por medio de una rejilla (parrilla), y en algunas ocasiones con carbón.</a:t>
            </a:r>
            <a:endParaRPr lang="es-CL" sz="20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64" y="1523368"/>
            <a:ext cx="3876541" cy="258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76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0913" y="4551420"/>
            <a:ext cx="4752304" cy="209407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CL" dirty="0"/>
              <a:t>Es igual que el anterior, pero en este caso la cocción del alimento se logra por la transmisión de calor a través de un material caliente. El uso de materia grasa es esencial para evitar que el alimento se pegue al metal del equipo.</a:t>
            </a:r>
          </a:p>
          <a:p>
            <a:pPr algn="just"/>
            <a:endParaRPr lang="es-CL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95463" y="584537"/>
            <a:ext cx="4365938" cy="850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L" sz="3200" dirty="0" smtClean="0"/>
              <a:t>ASAR A LA PLANCHA</a:t>
            </a:r>
            <a:endParaRPr lang="es-CL" sz="32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282742" y="555117"/>
            <a:ext cx="4223187" cy="850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L" sz="3200" dirty="0" smtClean="0"/>
              <a:t>GRATINAR</a:t>
            </a:r>
            <a:endParaRPr lang="es-CL" sz="3200" dirty="0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5753626" y="4433364"/>
            <a:ext cx="4752304" cy="2094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endParaRPr lang="es-C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10" y="1434732"/>
            <a:ext cx="3884571" cy="291342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456064" y="4433364"/>
            <a:ext cx="42231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/>
              <a:t>Formación de una costra dorada en productos cocidos o </a:t>
            </a:r>
            <a:r>
              <a:rPr lang="es-CL" dirty="0" err="1" smtClean="0"/>
              <a:t>precocidos</a:t>
            </a:r>
            <a:r>
              <a:rPr lang="es-CL" dirty="0" smtClean="0"/>
              <a:t> debido a un fuerte calor interior en el horno o una gratinadora dándole un gusto y aspecto particular a los alimentos, que deben estar cubiertos con una salsa o producto para gratinar.</a:t>
            </a:r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964" y="1434732"/>
            <a:ext cx="2862742" cy="265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72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0913" y="4551420"/>
            <a:ext cx="4752304" cy="209407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CL" dirty="0"/>
              <a:t>Consiste en procesar comestibles por acción de calor aplicado por medio de una materia grasa. Los alimentos que se procesan por este método rápidamente cambian de sabor, consistencia y aspecto. Obtienen una costra exterior suave y un centro tierno y jugoso.</a:t>
            </a:r>
          </a:p>
          <a:p>
            <a:pPr algn="just"/>
            <a:endParaRPr lang="es-CL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87983" y="584537"/>
            <a:ext cx="5058163" cy="850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L" sz="3200" dirty="0" smtClean="0"/>
              <a:t>SALTEAR, SOFREIR, FREIR</a:t>
            </a:r>
            <a:endParaRPr lang="es-CL" sz="32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282742" y="555117"/>
            <a:ext cx="4683597" cy="850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L" sz="3200" dirty="0" smtClean="0"/>
              <a:t>FREIR EN ACEITE HONDO </a:t>
            </a:r>
            <a:r>
              <a:rPr lang="es-CL" sz="2400" dirty="0" smtClean="0"/>
              <a:t>(FRITURA HONDA)</a:t>
            </a:r>
            <a:endParaRPr lang="es-CL" sz="2400" dirty="0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5753626" y="4433364"/>
            <a:ext cx="4752304" cy="2094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endParaRPr lang="es-CL" dirty="0"/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6214035" y="4763921"/>
            <a:ext cx="4752304" cy="2094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es-CL" dirty="0"/>
              <a:t>Operación que consiste en procesar por acción del calor un alimento, aplicado          por un baño de materia grasa caliente.</a:t>
            </a:r>
          </a:p>
          <a:p>
            <a:pPr algn="just"/>
            <a:endParaRPr lang="es-CL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73" y="1434732"/>
            <a:ext cx="4058455" cy="273945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189" y="1878920"/>
            <a:ext cx="4116946" cy="27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89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32138"/>
          </a:xfrm>
        </p:spPr>
        <p:txBody>
          <a:bodyPr/>
          <a:lstStyle/>
          <a:p>
            <a:pPr algn="ctr"/>
            <a:r>
              <a:rPr lang="es-CL" dirty="0" smtClean="0"/>
              <a:t>MÉTODOS DE COCCIÓN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6670" y="3236358"/>
            <a:ext cx="3528811" cy="2519082"/>
          </a:xfrm>
        </p:spPr>
        <p:txBody>
          <a:bodyPr/>
          <a:lstStyle/>
          <a:p>
            <a:pPr algn="just"/>
            <a:r>
              <a:rPr lang="es-CL" dirty="0"/>
              <a:t>Es cuando en el curso de la cocción en un líquido, los elementos solubles pasan a esta.</a:t>
            </a:r>
          </a:p>
          <a:p>
            <a:pPr algn="just"/>
            <a:endParaRPr lang="es-CL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46111" y="1202723"/>
            <a:ext cx="9404723" cy="850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 sz="3200" dirty="0" smtClean="0"/>
              <a:t>Por calor húmedo o expansión</a:t>
            </a:r>
            <a:endParaRPr lang="es-CL" sz="3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89" y="2169764"/>
            <a:ext cx="3825027" cy="21331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684" y="3956632"/>
            <a:ext cx="4202806" cy="236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7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7632" y="4950665"/>
            <a:ext cx="4752304" cy="2094079"/>
          </a:xfrm>
        </p:spPr>
        <p:txBody>
          <a:bodyPr>
            <a:normAutofit/>
          </a:bodyPr>
          <a:lstStyle/>
          <a:p>
            <a:pPr algn="just"/>
            <a:r>
              <a:rPr lang="es-CL" dirty="0"/>
              <a:t>Cocer los alimentos en abundante agua hirviendo a ebullición lenta.</a:t>
            </a:r>
          </a:p>
          <a:p>
            <a:pPr algn="just"/>
            <a:endParaRPr lang="es-CL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95463" y="584537"/>
            <a:ext cx="4365938" cy="850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L" sz="3200" dirty="0" smtClean="0"/>
              <a:t>HERVIR</a:t>
            </a:r>
            <a:endParaRPr lang="es-CL" sz="32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282742" y="555117"/>
            <a:ext cx="4223187" cy="850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L" sz="3200" dirty="0" smtClean="0"/>
              <a:t>BLANQUEAR</a:t>
            </a:r>
            <a:endParaRPr lang="es-CL" sz="3200" dirty="0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5753626" y="4433364"/>
            <a:ext cx="4752304" cy="2094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endParaRPr lang="es-C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32" y="1579985"/>
            <a:ext cx="5072673" cy="285337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464" y="1579985"/>
            <a:ext cx="4297787" cy="2865191"/>
          </a:xfrm>
          <a:prstGeom prst="rect">
            <a:avLst/>
          </a:prstGeom>
        </p:spPr>
      </p:pic>
      <p:sp>
        <p:nvSpPr>
          <p:cNvPr id="11" name="Marcador de contenido 2"/>
          <p:cNvSpPr txBox="1">
            <a:spLocks/>
          </p:cNvSpPr>
          <p:nvPr/>
        </p:nvSpPr>
        <p:spPr>
          <a:xfrm>
            <a:off x="6018183" y="4950664"/>
            <a:ext cx="4752304" cy="2094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es-CL" dirty="0"/>
              <a:t>Sumergir el alimento en agua hirviendo y esperar que retome la ebullición y luego depositar en agua fría para detener la cocción.</a:t>
            </a:r>
          </a:p>
          <a:p>
            <a:pPr algn="just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96156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7632" y="4950665"/>
            <a:ext cx="4752304" cy="2094079"/>
          </a:xfrm>
        </p:spPr>
        <p:txBody>
          <a:bodyPr>
            <a:normAutofit/>
          </a:bodyPr>
          <a:lstStyle/>
          <a:p>
            <a:pPr algn="just"/>
            <a:r>
              <a:rPr lang="es-CL" dirty="0"/>
              <a:t>Cocción de los alimentos en un líquido a punto de ebullición, sin que llegue a hervir. La temperatura debe estar entre 80 y 90 </a:t>
            </a:r>
            <a:r>
              <a:rPr lang="es-CL" dirty="0" err="1"/>
              <a:t>ºc</a:t>
            </a:r>
            <a:r>
              <a:rPr lang="es-CL" dirty="0"/>
              <a:t> como </a:t>
            </a:r>
            <a:r>
              <a:rPr lang="es-CL" dirty="0" smtClean="0"/>
              <a:t>máximo </a:t>
            </a:r>
            <a:endParaRPr lang="es-CL" dirty="0"/>
          </a:p>
          <a:p>
            <a:pPr algn="just"/>
            <a:r>
              <a:rPr lang="es-CL" dirty="0" smtClean="0"/>
              <a:t>.</a:t>
            </a:r>
            <a:endParaRPr lang="es-CL" dirty="0"/>
          </a:p>
          <a:p>
            <a:pPr algn="just"/>
            <a:endParaRPr lang="es-CL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95463" y="584537"/>
            <a:ext cx="4365938" cy="850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L" sz="3200" dirty="0" smtClean="0"/>
              <a:t>POCHAR</a:t>
            </a:r>
            <a:endParaRPr lang="es-CL" sz="32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282742" y="555117"/>
            <a:ext cx="4223187" cy="850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L" sz="3200" dirty="0" smtClean="0"/>
              <a:t>AL VAPOR</a:t>
            </a:r>
            <a:endParaRPr lang="es-CL" sz="3200" dirty="0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5753626" y="4433364"/>
            <a:ext cx="4752304" cy="2094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endParaRPr lang="es-CL" dirty="0"/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6031062" y="4955843"/>
            <a:ext cx="5237952" cy="17411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es-CL" dirty="0"/>
              <a:t>Esta operación consiste en procesar comestibles por acción de calor, transmitido exclusivamente por vapor de agua. Limita considerablemente la pérdida de vitaminas y elementos hidrosolubles. </a:t>
            </a:r>
          </a:p>
          <a:p>
            <a:pPr algn="just"/>
            <a:endParaRPr lang="es-C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63" y="1579985"/>
            <a:ext cx="4685964" cy="31630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742" y="1579985"/>
            <a:ext cx="5311287" cy="31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927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</TotalTime>
  <Words>533</Words>
  <Application>Microsoft Office PowerPoint</Application>
  <PresentationFormat>Panorámica</PresentationFormat>
  <Paragraphs>41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 3</vt:lpstr>
      <vt:lpstr>Ion</vt:lpstr>
      <vt:lpstr>Métodos de Cocción</vt:lpstr>
      <vt:lpstr>COCCIÓN</vt:lpstr>
      <vt:lpstr>MÉTODOS DE COCCIÓN</vt:lpstr>
      <vt:lpstr>Presentación de PowerPoint</vt:lpstr>
      <vt:lpstr>Presentación de PowerPoint</vt:lpstr>
      <vt:lpstr>Presentación de PowerPoint</vt:lpstr>
      <vt:lpstr>MÉTODOS DE COCCIÓN</vt:lpstr>
      <vt:lpstr>Presentación de PowerPoint</vt:lpstr>
      <vt:lpstr>Presentación de PowerPoint</vt:lpstr>
      <vt:lpstr>MÉTODOS DE COCCIÓN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Métodos de Cocción</dc:title>
  <dc:creator>Hugo Cortes</dc:creator>
  <cp:lastModifiedBy>Hugo Cortes</cp:lastModifiedBy>
  <cp:revision>7</cp:revision>
  <dcterms:created xsi:type="dcterms:W3CDTF">2020-03-11T13:54:56Z</dcterms:created>
  <dcterms:modified xsi:type="dcterms:W3CDTF">2020-03-18T18:56:11Z</dcterms:modified>
</cp:coreProperties>
</file>