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5" r:id="rId19"/>
    <p:sldId id="276" r:id="rId20"/>
    <p:sldId id="277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A76EB9D5-7E1A-4433-8B21-2237CC26FA2C}" type="datetimeFigureOut">
              <a:rPr lang="en-US" dirty="0"/>
              <a:t>3/18/2020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98A19-B9D6-4696-A74D-9FEF900C8B6A}" type="datetimeFigureOut">
              <a:rPr lang="en-US" dirty="0"/>
              <a:t>3/18/2020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05100-39B0-4914-BBD6-34F267582565}" type="datetimeFigureOut">
              <a:rPr lang="en-US" dirty="0"/>
              <a:t>3/18/2020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EF837-FEDB-44F2-8FB5-4F56FC548A33}" type="datetimeFigureOut">
              <a:rPr lang="en-US" dirty="0"/>
              <a:t>3/18/2020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1784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4EC2AB55-62C0-407E-B706-C907B44B0BFC}" type="datetimeFigureOut">
              <a:rPr lang="en-US" dirty="0"/>
              <a:t>3/18/2020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BB33F-FEF5-4E73-A5F9-307689FE77C6}" type="datetimeFigureOut">
              <a:rPr lang="en-US" dirty="0"/>
              <a:t>3/18/2020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B5FA4-F0B8-4D71-BC92-932E3A1502F8}" type="datetimeFigureOut">
              <a:rPr lang="en-US" dirty="0"/>
              <a:t>3/18/2020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89F80-C2CE-4D6A-80E4-D3515AD92BC6}" type="datetimeFigureOut">
              <a:rPr lang="en-US" dirty="0"/>
              <a:t>3/18/2020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4220E-EF40-477E-B84C-637FC7CE78DB}" type="datetimeFigureOut">
              <a:rPr lang="en-US" dirty="0"/>
              <a:t>3/18/2020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B8D63-E026-4E54-B301-C824E1BD14F3}" type="datetimeFigureOut">
              <a:rPr lang="en-US" dirty="0"/>
              <a:t>3/18/2020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56032"/>
          </a:xfrm>
        </p:spPr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6C423185-9573-406A-8068-0AB4F2335019}" type="datetimeFigureOut">
              <a:rPr lang="en-US" dirty="0"/>
              <a:t>3/18/2020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56032"/>
          </a:xfrm>
        </p:spPr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C5516DA-9D86-4E1E-A623-C11F9F74EB59}" type="datetimeFigureOut">
              <a:rPr lang="en-US" dirty="0"/>
              <a:t>3/18/2020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61706" y="1262062"/>
            <a:ext cx="9068586" cy="2590800"/>
          </a:xfrm>
        </p:spPr>
        <p:txBody>
          <a:bodyPr/>
          <a:lstStyle/>
          <a:p>
            <a:r>
              <a:rPr lang="es-CL" dirty="0" smtClean="0"/>
              <a:t>guarniciones</a:t>
            </a:r>
            <a:endParaRPr lang="es-CL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717058" y="2209830"/>
            <a:ext cx="2533845" cy="3821537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4842456" y="5931313"/>
            <a:ext cx="5190186" cy="34069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875026" y="5931313"/>
            <a:ext cx="9070848" cy="457201"/>
          </a:xfrm>
        </p:spPr>
        <p:txBody>
          <a:bodyPr/>
          <a:lstStyle/>
          <a:p>
            <a:r>
              <a:rPr lang="es-CL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PROFESOR: </a:t>
            </a:r>
            <a:r>
              <a:rPr lang="es-CL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HUGO </a:t>
            </a:r>
            <a:r>
              <a:rPr lang="es-CL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CORTÉS</a:t>
            </a:r>
            <a:endParaRPr lang="es-CL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428" y="184252"/>
            <a:ext cx="2017690" cy="2128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984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b="1" dirty="0" smtClean="0">
                <a:latin typeface="Arial Narrow" panose="020B0606020202030204" pitchFamily="34" charset="0"/>
              </a:rPr>
              <a:t>DATOS IMPORTANTES</a:t>
            </a:r>
            <a:endParaRPr lang="es-CL" b="1" dirty="0">
              <a:latin typeface="Arial Narrow" panose="020B060602020203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66800" y="2103120"/>
            <a:ext cx="10058400" cy="2108272"/>
          </a:xfrm>
        </p:spPr>
        <p:txBody>
          <a:bodyPr>
            <a:normAutofit/>
          </a:bodyPr>
          <a:lstStyle/>
          <a:p>
            <a:pPr algn="just"/>
            <a:r>
              <a:rPr lang="es-ES" altLang="es-CL" dirty="0">
                <a:latin typeface="Arial" panose="020B0604020202020204" pitchFamily="34" charset="0"/>
                <a:cs typeface="Arial" panose="020B0604020202020204" pitchFamily="34" charset="0"/>
              </a:rPr>
              <a:t>El arroz tiene 344 calorías por cada 100 grs. en crudo. Una vez hervido esas calorías quedan reducidas a 102 calorías. </a:t>
            </a:r>
            <a:endParaRPr lang="es-ES" altLang="es-CL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ES" altLang="es-CL" dirty="0" smtClean="0">
                <a:latin typeface="Arial" panose="020B0604020202020204" pitchFamily="34" charset="0"/>
              </a:rPr>
              <a:t>Una </a:t>
            </a:r>
            <a:r>
              <a:rPr lang="es-ES" altLang="es-CL" dirty="0">
                <a:latin typeface="Arial" panose="020B0604020202020204" pitchFamily="34" charset="0"/>
              </a:rPr>
              <a:t>de las grandes preocupaciones es su cocción, es la cantidad de liquido a agregar, no existe ninguna forma </a:t>
            </a:r>
            <a:r>
              <a:rPr lang="es-ES" altLang="es-CL" dirty="0" smtClean="0">
                <a:latin typeface="Arial" panose="020B0604020202020204" pitchFamily="34" charset="0"/>
              </a:rPr>
              <a:t>fija para realizarlo, </a:t>
            </a:r>
            <a:r>
              <a:rPr lang="es-ES" altLang="es-CL" dirty="0">
                <a:latin typeface="Arial" panose="020B0604020202020204" pitchFamily="34" charset="0"/>
              </a:rPr>
              <a:t>depende de la calidad del grano utilizado, del tipo de recipiente de la fuente del calor </a:t>
            </a:r>
            <a:r>
              <a:rPr lang="es-ES" altLang="es-CL" dirty="0" smtClean="0">
                <a:latin typeface="Arial" panose="020B0604020202020204" pitchFamily="34" charset="0"/>
              </a:rPr>
              <a:t>etc. Dado </a:t>
            </a:r>
            <a:r>
              <a:rPr lang="es-ES" altLang="es-CL" dirty="0">
                <a:latin typeface="Arial" panose="020B0604020202020204" pitchFamily="34" charset="0"/>
              </a:rPr>
              <a:t>su </a:t>
            </a:r>
            <a:r>
              <a:rPr lang="es-ES" altLang="es-CL" dirty="0" smtClean="0">
                <a:latin typeface="Arial" panose="020B0604020202020204" pitchFamily="34" charset="0"/>
              </a:rPr>
              <a:t>sabor, </a:t>
            </a:r>
            <a:r>
              <a:rPr lang="es-ES" altLang="es-CL" dirty="0">
                <a:latin typeface="Arial" panose="020B0604020202020204" pitchFamily="34" charset="0"/>
              </a:rPr>
              <a:t>admite </a:t>
            </a:r>
            <a:r>
              <a:rPr lang="es-ES" altLang="es-CL" dirty="0" smtClean="0">
                <a:latin typeface="Arial" panose="020B0604020202020204" pitchFamily="34" charset="0"/>
              </a:rPr>
              <a:t>tanto preparaciones </a:t>
            </a:r>
            <a:r>
              <a:rPr lang="es-ES" altLang="es-CL" dirty="0">
                <a:latin typeface="Arial" panose="020B0604020202020204" pitchFamily="34" charset="0"/>
              </a:rPr>
              <a:t>dulces como saladas, ya sean frías o </a:t>
            </a:r>
            <a:r>
              <a:rPr lang="es-ES" altLang="es-CL" dirty="0" smtClean="0">
                <a:latin typeface="Arial" panose="020B0604020202020204" pitchFamily="34" charset="0"/>
              </a:rPr>
              <a:t>calientes.</a:t>
            </a:r>
            <a:endParaRPr lang="es-CL" altLang="es-CL" dirty="0">
              <a:latin typeface="Arial" panose="020B0604020202020204" pitchFamily="34" charset="0"/>
            </a:endParaRPr>
          </a:p>
          <a:p>
            <a:pPr algn="just"/>
            <a:endParaRPr lang="es-CL" dirty="0">
              <a:latin typeface="Arial Narrow" panose="020B060602020203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6931" t="2947" r="447" b="13998"/>
          <a:stretch/>
        </p:blipFill>
        <p:spPr>
          <a:xfrm>
            <a:off x="2665925" y="4019179"/>
            <a:ext cx="2913325" cy="221412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3678" y="4019179"/>
            <a:ext cx="3432757" cy="2214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143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CL" b="1" dirty="0" smtClean="0">
                <a:latin typeface="Arial Narrow" panose="020B0606020202030204" pitchFamily="34" charset="0"/>
              </a:rPr>
              <a:t>PREPARACIONES </a:t>
            </a:r>
            <a:r>
              <a:rPr lang="es-CL" b="1" dirty="0">
                <a:latin typeface="Arial Narrow" panose="020B0606020202030204" pitchFamily="34" charset="0"/>
              </a:rPr>
              <a:t>DE </a:t>
            </a:r>
            <a:r>
              <a:rPr lang="es-CL" b="1" dirty="0" smtClean="0">
                <a:latin typeface="Arial Narrow" panose="020B0606020202030204" pitchFamily="34" charset="0"/>
              </a:rPr>
              <a:t>ARROZ BASE</a:t>
            </a:r>
            <a:endParaRPr lang="es-CL" b="1" dirty="0">
              <a:latin typeface="Arial Narrow" panose="020B060602020203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2162" y="2141902"/>
            <a:ext cx="2650622" cy="1994593"/>
          </a:xfrm>
          <a:prstGeom prst="rect">
            <a:avLst/>
          </a:prstGeom>
        </p:spPr>
      </p:pic>
      <p:sp>
        <p:nvSpPr>
          <p:cNvPr id="8" name="2 Marcador de contenido"/>
          <p:cNvSpPr>
            <a:spLocks noGrp="1"/>
          </p:cNvSpPr>
          <p:nvPr>
            <p:ph idx="1"/>
          </p:nvPr>
        </p:nvSpPr>
        <p:spPr>
          <a:xfrm>
            <a:off x="4005941" y="4144320"/>
            <a:ext cx="2376487" cy="503237"/>
          </a:xfrm>
        </p:spPr>
        <p:txBody>
          <a:bodyPr/>
          <a:lstStyle/>
          <a:p>
            <a:pPr marL="0" indent="0" algn="just">
              <a:buFont typeface="Arial" panose="020B0604020202020204" pitchFamily="34" charset="0"/>
              <a:buNone/>
            </a:pPr>
            <a:r>
              <a:rPr lang="es-CL" altLang="es-C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Arroz Creole</a:t>
            </a:r>
          </a:p>
        </p:txBody>
      </p:sp>
      <p:sp>
        <p:nvSpPr>
          <p:cNvPr id="9" name="2 Marcador de contenido"/>
          <p:cNvSpPr txBox="1">
            <a:spLocks/>
          </p:cNvSpPr>
          <p:nvPr/>
        </p:nvSpPr>
        <p:spPr>
          <a:xfrm>
            <a:off x="1155675" y="5318975"/>
            <a:ext cx="2376487" cy="5032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s-CL" altLang="es-C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Arroz </a:t>
            </a:r>
            <a:r>
              <a:rPr lang="es-CL" altLang="es-CL" sz="2000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s-CL" altLang="es-CL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ilaf</a:t>
            </a:r>
            <a:endParaRPr lang="es-CL" altLang="es-CL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017" y="2969665"/>
            <a:ext cx="2820036" cy="234931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9256" y="3246050"/>
            <a:ext cx="2667318" cy="2156213"/>
          </a:xfrm>
          <a:prstGeom prst="rect">
            <a:avLst/>
          </a:prstGeom>
        </p:spPr>
      </p:pic>
      <p:sp>
        <p:nvSpPr>
          <p:cNvPr id="12" name="2 Marcador de contenido"/>
          <p:cNvSpPr txBox="1">
            <a:spLocks/>
          </p:cNvSpPr>
          <p:nvPr/>
        </p:nvSpPr>
        <p:spPr>
          <a:xfrm>
            <a:off x="6745393" y="5383370"/>
            <a:ext cx="2376487" cy="5032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s-CL" altLang="es-C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Arroz al Vapor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5"/>
          <a:srcRect l="10544" r="10799"/>
          <a:stretch/>
        </p:blipFill>
        <p:spPr>
          <a:xfrm>
            <a:off x="9121880" y="2015323"/>
            <a:ext cx="2504232" cy="2121171"/>
          </a:xfrm>
          <a:prstGeom prst="rect">
            <a:avLst/>
          </a:prstGeom>
        </p:spPr>
      </p:pic>
      <p:sp>
        <p:nvSpPr>
          <p:cNvPr id="14" name="2 Marcador de contenido"/>
          <p:cNvSpPr txBox="1">
            <a:spLocks/>
          </p:cNvSpPr>
          <p:nvPr/>
        </p:nvSpPr>
        <p:spPr>
          <a:xfrm>
            <a:off x="9851387" y="4144320"/>
            <a:ext cx="1557152" cy="5032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s-CL" altLang="es-C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Risotto</a:t>
            </a:r>
          </a:p>
        </p:txBody>
      </p:sp>
    </p:spTree>
    <p:extLst>
      <p:ext uri="{BB962C8B-B14F-4D97-AF65-F5344CB8AC3E}">
        <p14:creationId xmlns:p14="http://schemas.microsoft.com/office/powerpoint/2010/main" val="2809485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b="1" dirty="0" smtClean="0">
                <a:latin typeface="Arial Narrow" panose="020B0606020202030204" pitchFamily="34" charset="0"/>
              </a:rPr>
              <a:t>PAPA</a:t>
            </a:r>
            <a:endParaRPr lang="es-CL" b="1" dirty="0">
              <a:latin typeface="Arial Narrow" panose="020B060602020203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66800" y="2103120"/>
            <a:ext cx="10058400" cy="138705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CL" dirty="0">
                <a:latin typeface="Arial Narrow" panose="020B0606020202030204" pitchFamily="34" charset="0"/>
              </a:rPr>
              <a:t>Es una </a:t>
            </a:r>
            <a:r>
              <a:rPr lang="es-CL" dirty="0" smtClean="0">
                <a:latin typeface="Arial Narrow" panose="020B0606020202030204" pitchFamily="34" charset="0"/>
              </a:rPr>
              <a:t>planta perteneciente </a:t>
            </a:r>
            <a:r>
              <a:rPr lang="es-CL" dirty="0">
                <a:latin typeface="Arial Narrow" panose="020B0606020202030204" pitchFamily="34" charset="0"/>
              </a:rPr>
              <a:t>a la familia de las solanáceas, originaria de América del Sur, y cultivada en todo el mundo por sus </a:t>
            </a:r>
            <a:r>
              <a:rPr lang="es-CL" dirty="0" smtClean="0">
                <a:latin typeface="Arial Narrow" panose="020B0606020202030204" pitchFamily="34" charset="0"/>
              </a:rPr>
              <a:t>tubérculos comestibles</a:t>
            </a:r>
            <a:r>
              <a:rPr lang="es-CL" dirty="0">
                <a:latin typeface="Arial Narrow" panose="020B0606020202030204" pitchFamily="34" charset="0"/>
              </a:rPr>
              <a:t>.</a:t>
            </a:r>
          </a:p>
          <a:p>
            <a:pPr algn="just"/>
            <a:endParaRPr lang="es-CL" dirty="0">
              <a:latin typeface="Arial Narrow" panose="020B060602020203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400" y="2796647"/>
            <a:ext cx="6427631" cy="356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869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6800" y="476513"/>
            <a:ext cx="10058400" cy="1112673"/>
          </a:xfrm>
        </p:spPr>
        <p:txBody>
          <a:bodyPr/>
          <a:lstStyle/>
          <a:p>
            <a:pPr algn="ctr"/>
            <a:r>
              <a:rPr lang="es-CL" b="1" dirty="0" smtClean="0">
                <a:latin typeface="Arial Narrow" panose="020B0606020202030204" pitchFamily="34" charset="0"/>
              </a:rPr>
              <a:t>PAPAS MÁS COMUNES EN CHILE</a:t>
            </a:r>
            <a:endParaRPr lang="es-CL" b="1" dirty="0">
              <a:latin typeface="Arial Narrow" panose="020B0606020202030204" pitchFamily="34" charset="0"/>
            </a:endParaRPr>
          </a:p>
        </p:txBody>
      </p:sp>
      <p:sp>
        <p:nvSpPr>
          <p:cNvPr id="8" name="2 Marcador de contenido"/>
          <p:cNvSpPr txBox="1">
            <a:spLocks/>
          </p:cNvSpPr>
          <p:nvPr/>
        </p:nvSpPr>
        <p:spPr>
          <a:xfrm>
            <a:off x="1066800" y="3721989"/>
            <a:ext cx="2376487" cy="5032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s-CL" altLang="es-CL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Karu</a:t>
            </a:r>
            <a:r>
              <a:rPr lang="es-CL" altLang="es-C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INIA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2"/>
          <a:srcRect l="10040" r="10040"/>
          <a:stretch/>
        </p:blipFill>
        <p:spPr>
          <a:xfrm>
            <a:off x="3181079" y="1447518"/>
            <a:ext cx="2771468" cy="2184318"/>
          </a:xfrm>
          <a:prstGeom prst="rect">
            <a:avLst/>
          </a:prstGeom>
        </p:spPr>
      </p:pic>
      <p:sp>
        <p:nvSpPr>
          <p:cNvPr id="10" name="2 Marcador de contenido"/>
          <p:cNvSpPr txBox="1">
            <a:spLocks/>
          </p:cNvSpPr>
          <p:nvPr/>
        </p:nvSpPr>
        <p:spPr>
          <a:xfrm>
            <a:off x="3717697" y="3721988"/>
            <a:ext cx="2376487" cy="5032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s-CL" altLang="es-CL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Pukará</a:t>
            </a:r>
            <a:r>
              <a:rPr lang="es-CL" altLang="es-C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INIA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3"/>
          <a:srcRect l="10740" r="2905"/>
          <a:stretch/>
        </p:blipFill>
        <p:spPr>
          <a:xfrm>
            <a:off x="6064481" y="1421760"/>
            <a:ext cx="2731789" cy="221007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4"/>
          <a:srcRect r="14657"/>
          <a:stretch/>
        </p:blipFill>
        <p:spPr>
          <a:xfrm>
            <a:off x="557765" y="1447518"/>
            <a:ext cx="2511380" cy="2184318"/>
          </a:xfrm>
          <a:prstGeom prst="rect">
            <a:avLst/>
          </a:prstGeom>
        </p:spPr>
      </p:pic>
      <p:sp>
        <p:nvSpPr>
          <p:cNvPr id="13" name="2 Marcador de contenido"/>
          <p:cNvSpPr txBox="1">
            <a:spLocks/>
          </p:cNvSpPr>
          <p:nvPr/>
        </p:nvSpPr>
        <p:spPr>
          <a:xfrm>
            <a:off x="6368594" y="3721988"/>
            <a:ext cx="2376487" cy="5032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s-CL" altLang="es-C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Patagonia INIA</a:t>
            </a: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7883" y="1421761"/>
            <a:ext cx="2390373" cy="2210076"/>
          </a:xfrm>
          <a:prstGeom prst="rect">
            <a:avLst/>
          </a:prstGeom>
        </p:spPr>
      </p:pic>
      <p:sp>
        <p:nvSpPr>
          <p:cNvPr id="15" name="2 Marcador de contenido"/>
          <p:cNvSpPr txBox="1">
            <a:spLocks/>
          </p:cNvSpPr>
          <p:nvPr/>
        </p:nvSpPr>
        <p:spPr>
          <a:xfrm>
            <a:off x="9367227" y="3721987"/>
            <a:ext cx="1809490" cy="5032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s-CL" altLang="es-CL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Yagana</a:t>
            </a:r>
            <a:r>
              <a:rPr lang="es-CL" altLang="es-C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INIA</a:t>
            </a: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3492" y="4225224"/>
            <a:ext cx="2514029" cy="2132803"/>
          </a:xfrm>
          <a:prstGeom prst="rect">
            <a:avLst/>
          </a:prstGeom>
        </p:spPr>
      </p:pic>
      <p:sp>
        <p:nvSpPr>
          <p:cNvPr id="17" name="2 Marcador de contenido"/>
          <p:cNvSpPr txBox="1">
            <a:spLocks/>
          </p:cNvSpPr>
          <p:nvPr/>
        </p:nvSpPr>
        <p:spPr>
          <a:xfrm>
            <a:off x="6064481" y="5183744"/>
            <a:ext cx="2376487" cy="5032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s-CL" altLang="es-CL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Puyehue</a:t>
            </a:r>
            <a:r>
              <a:rPr lang="es-CL" altLang="es-C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INIA</a:t>
            </a:r>
          </a:p>
        </p:txBody>
      </p:sp>
    </p:spTree>
    <p:extLst>
      <p:ext uri="{BB962C8B-B14F-4D97-AF65-F5344CB8AC3E}">
        <p14:creationId xmlns:p14="http://schemas.microsoft.com/office/powerpoint/2010/main" val="581462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b="1" dirty="0" smtClean="0">
                <a:latin typeface="Arial Narrow" panose="020B0606020202030204" pitchFamily="34" charset="0"/>
              </a:rPr>
              <a:t>PAPAS EN CHILOÉ</a:t>
            </a:r>
            <a:endParaRPr lang="es-CL" b="1" dirty="0">
              <a:latin typeface="Arial Narrow" panose="020B060602020203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66800" y="1819784"/>
            <a:ext cx="10058400" cy="1387055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s-CL" dirty="0">
                <a:latin typeface="Arial Narrow" panose="020B0606020202030204" pitchFamily="34" charset="0"/>
              </a:rPr>
              <a:t>Sus incomparables condiciones climáticas y de </a:t>
            </a:r>
            <a:r>
              <a:rPr lang="es-CL" dirty="0" smtClean="0">
                <a:latin typeface="Arial Narrow" panose="020B0606020202030204" pitchFamily="34" charset="0"/>
              </a:rPr>
              <a:t>suelo hacen que Chiloé sea </a:t>
            </a:r>
            <a:r>
              <a:rPr lang="es-CL" dirty="0">
                <a:latin typeface="Arial Narrow" panose="020B0606020202030204" pitchFamily="34" charset="0"/>
              </a:rPr>
              <a:t>ideal para el cultivo de las papas. De esta </a:t>
            </a:r>
            <a:r>
              <a:rPr lang="es-CL" dirty="0" smtClean="0">
                <a:latin typeface="Arial Narrow" panose="020B0606020202030204" pitchFamily="34" charset="0"/>
              </a:rPr>
              <a:t>manera, la isla se </a:t>
            </a:r>
            <a:r>
              <a:rPr lang="es-CL" dirty="0">
                <a:latin typeface="Arial Narrow" panose="020B0606020202030204" pitchFamily="34" charset="0"/>
              </a:rPr>
              <a:t>constituye </a:t>
            </a:r>
            <a:r>
              <a:rPr lang="es-CL" dirty="0" smtClean="0">
                <a:latin typeface="Arial Narrow" panose="020B0606020202030204" pitchFamily="34" charset="0"/>
              </a:rPr>
              <a:t>como </a:t>
            </a:r>
            <a:r>
              <a:rPr lang="es-CL" dirty="0">
                <a:latin typeface="Arial Narrow" panose="020B0606020202030204" pitchFamily="34" charset="0"/>
              </a:rPr>
              <a:t>la cuna de este importantísimo tubérculo, donde podemos encontrar </a:t>
            </a:r>
            <a:r>
              <a:rPr lang="es-CL" b="1" dirty="0">
                <a:latin typeface="Arial Narrow" panose="020B0606020202030204" pitchFamily="34" charset="0"/>
              </a:rPr>
              <a:t>286</a:t>
            </a:r>
            <a:r>
              <a:rPr lang="es-CL" dirty="0">
                <a:latin typeface="Arial Narrow" panose="020B0606020202030204" pitchFamily="34" charset="0"/>
              </a:rPr>
              <a:t> variedades de papas nativas de múltiples formas y colores. Azules, </a:t>
            </a:r>
            <a:r>
              <a:rPr lang="es-CL" dirty="0" smtClean="0">
                <a:latin typeface="Arial Narrow" panose="020B0606020202030204" pitchFamily="34" charset="0"/>
              </a:rPr>
              <a:t>rojas</a:t>
            </a:r>
            <a:r>
              <a:rPr lang="es-CL" dirty="0">
                <a:latin typeface="Arial Narrow" panose="020B0606020202030204" pitchFamily="34" charset="0"/>
              </a:rPr>
              <a:t>, </a:t>
            </a:r>
            <a:r>
              <a:rPr lang="es-CL" dirty="0" smtClean="0">
                <a:latin typeface="Arial Narrow" panose="020B0606020202030204" pitchFamily="34" charset="0"/>
              </a:rPr>
              <a:t>amarillas</a:t>
            </a:r>
            <a:r>
              <a:rPr lang="es-CL" dirty="0">
                <a:latin typeface="Arial Narrow" panose="020B0606020202030204" pitchFamily="34" charset="0"/>
              </a:rPr>
              <a:t>, azules con amarillo, </a:t>
            </a:r>
            <a:r>
              <a:rPr lang="es-CL" dirty="0" smtClean="0">
                <a:latin typeface="Arial Narrow" panose="020B0606020202030204" pitchFamily="34" charset="0"/>
              </a:rPr>
              <a:t>rosadas </a:t>
            </a:r>
            <a:r>
              <a:rPr lang="es-CL" dirty="0">
                <a:latin typeface="Arial Narrow" panose="020B0606020202030204" pitchFamily="34" charset="0"/>
              </a:rPr>
              <a:t>con amarillo y de tonalidades pigmentadas moradas y púrpuras en su piel de gran valor patrimonial para preparaciones gourmet </a:t>
            </a:r>
            <a:r>
              <a:rPr lang="es-CL" dirty="0" smtClean="0">
                <a:latin typeface="Arial Narrow" panose="020B0606020202030204" pitchFamily="34" charset="0"/>
              </a:rPr>
              <a:t>de </a:t>
            </a:r>
            <a:r>
              <a:rPr lang="es-CL" dirty="0">
                <a:latin typeface="Arial Narrow" panose="020B0606020202030204" pitchFamily="34" charset="0"/>
              </a:rPr>
              <a:t>la cocina chilena.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9585" y="3326148"/>
            <a:ext cx="4489091" cy="293586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17583" t="21416" r="13400" b="18332"/>
          <a:stretch/>
        </p:blipFill>
        <p:spPr>
          <a:xfrm>
            <a:off x="6096000" y="3436410"/>
            <a:ext cx="4703738" cy="2715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280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6800" y="476513"/>
            <a:ext cx="10058400" cy="1112673"/>
          </a:xfrm>
        </p:spPr>
        <p:txBody>
          <a:bodyPr/>
          <a:lstStyle/>
          <a:p>
            <a:pPr algn="ctr"/>
            <a:r>
              <a:rPr lang="es-CL" b="1" dirty="0" smtClean="0">
                <a:latin typeface="Arial Narrow" panose="020B0606020202030204" pitchFamily="34" charset="0"/>
              </a:rPr>
              <a:t>PAPAS MÁS COMUNES EN CHILOÉ</a:t>
            </a:r>
            <a:endParaRPr lang="es-CL" b="1" dirty="0">
              <a:latin typeface="Arial Narrow" panose="020B0606020202030204" pitchFamily="34" charset="0"/>
            </a:endParaRPr>
          </a:p>
        </p:txBody>
      </p:sp>
      <p:sp>
        <p:nvSpPr>
          <p:cNvPr id="8" name="2 Marcador de contenido"/>
          <p:cNvSpPr txBox="1">
            <a:spLocks/>
          </p:cNvSpPr>
          <p:nvPr/>
        </p:nvSpPr>
        <p:spPr>
          <a:xfrm>
            <a:off x="1167005" y="1522906"/>
            <a:ext cx="2376487" cy="5032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s-CL" altLang="es-CL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Michuñe</a:t>
            </a:r>
            <a:r>
              <a:rPr lang="es-CL" altLang="es-C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blanca</a:t>
            </a:r>
          </a:p>
        </p:txBody>
      </p:sp>
      <p:sp>
        <p:nvSpPr>
          <p:cNvPr id="10" name="2 Marcador de contenido"/>
          <p:cNvSpPr txBox="1">
            <a:spLocks/>
          </p:cNvSpPr>
          <p:nvPr/>
        </p:nvSpPr>
        <p:spPr>
          <a:xfrm>
            <a:off x="3910009" y="1522905"/>
            <a:ext cx="2376487" cy="5032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s-CL" altLang="es-CL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Michuñe</a:t>
            </a:r>
            <a:r>
              <a:rPr lang="es-CL" altLang="es-C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Negra</a:t>
            </a:r>
          </a:p>
        </p:txBody>
      </p:sp>
      <p:sp>
        <p:nvSpPr>
          <p:cNvPr id="13" name="2 Marcador de contenido"/>
          <p:cNvSpPr txBox="1">
            <a:spLocks/>
          </p:cNvSpPr>
          <p:nvPr/>
        </p:nvSpPr>
        <p:spPr>
          <a:xfrm>
            <a:off x="6479582" y="1556046"/>
            <a:ext cx="2376487" cy="5032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s-CL" altLang="es-CL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Michuñe</a:t>
            </a:r>
            <a:r>
              <a:rPr lang="es-CL" altLang="es-C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Roja</a:t>
            </a:r>
          </a:p>
        </p:txBody>
      </p:sp>
      <p:sp>
        <p:nvSpPr>
          <p:cNvPr id="15" name="2 Marcador de contenido"/>
          <p:cNvSpPr txBox="1">
            <a:spLocks/>
          </p:cNvSpPr>
          <p:nvPr/>
        </p:nvSpPr>
        <p:spPr>
          <a:xfrm>
            <a:off x="9433836" y="1572616"/>
            <a:ext cx="1809490" cy="5032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s-CL" altLang="es-C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Murta Huinca</a:t>
            </a:r>
          </a:p>
        </p:txBody>
      </p:sp>
      <p:sp>
        <p:nvSpPr>
          <p:cNvPr id="17" name="2 Marcador de contenido"/>
          <p:cNvSpPr txBox="1">
            <a:spLocks/>
          </p:cNvSpPr>
          <p:nvPr/>
        </p:nvSpPr>
        <p:spPr>
          <a:xfrm>
            <a:off x="827694" y="5907103"/>
            <a:ext cx="2376487" cy="5032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s-CL" altLang="es-C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Cacho Negra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967" y="1959862"/>
            <a:ext cx="2590800" cy="176212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2284" y="2002856"/>
            <a:ext cx="2242323" cy="167613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535" y="3912487"/>
            <a:ext cx="2676659" cy="199461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9449" y="1959862"/>
            <a:ext cx="2333625" cy="1762125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967" y="3912487"/>
            <a:ext cx="2590800" cy="1943100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72284" y="3912488"/>
            <a:ext cx="2143125" cy="1994616"/>
          </a:xfrm>
          <a:prstGeom prst="rect">
            <a:avLst/>
          </a:prstGeom>
        </p:spPr>
      </p:pic>
      <p:sp>
        <p:nvSpPr>
          <p:cNvPr id="20" name="2 Marcador de contenido"/>
          <p:cNvSpPr txBox="1">
            <a:spLocks/>
          </p:cNvSpPr>
          <p:nvPr/>
        </p:nvSpPr>
        <p:spPr>
          <a:xfrm>
            <a:off x="4112994" y="5912998"/>
            <a:ext cx="845369" cy="5032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s-CL" altLang="es-CL" sz="20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s-CL" altLang="es-C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ruja</a:t>
            </a:r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 rotWithShape="1">
          <a:blip r:embed="rId8"/>
          <a:srcRect l="31507" t="24413" r="18269" b="18498"/>
          <a:stretch/>
        </p:blipFill>
        <p:spPr>
          <a:xfrm>
            <a:off x="6236906" y="1991796"/>
            <a:ext cx="2281046" cy="1678684"/>
          </a:xfrm>
          <a:prstGeom prst="rect">
            <a:avLst/>
          </a:prstGeom>
        </p:spPr>
      </p:pic>
      <p:sp>
        <p:nvSpPr>
          <p:cNvPr id="23" name="2 Marcador de contenido"/>
          <p:cNvSpPr txBox="1">
            <a:spLocks/>
          </p:cNvSpPr>
          <p:nvPr/>
        </p:nvSpPr>
        <p:spPr>
          <a:xfrm>
            <a:off x="6624222" y="5855587"/>
            <a:ext cx="2376487" cy="5032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s-CL" altLang="es-CL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Clavela</a:t>
            </a:r>
            <a:r>
              <a:rPr lang="es-CL" altLang="es-C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Lisa</a:t>
            </a:r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00321" y="4018953"/>
            <a:ext cx="2372754" cy="1888150"/>
          </a:xfrm>
          <a:prstGeom prst="rect">
            <a:avLst/>
          </a:prstGeom>
        </p:spPr>
      </p:pic>
      <p:sp>
        <p:nvSpPr>
          <p:cNvPr id="25" name="2 Marcador de contenido"/>
          <p:cNvSpPr txBox="1">
            <a:spLocks/>
          </p:cNvSpPr>
          <p:nvPr/>
        </p:nvSpPr>
        <p:spPr>
          <a:xfrm>
            <a:off x="9653274" y="5855586"/>
            <a:ext cx="1370615" cy="5032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s-CL" altLang="es-CL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Viscocha</a:t>
            </a:r>
            <a:endParaRPr lang="es-CL" altLang="es-CL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91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ítulo 1"/>
          <p:cNvSpPr>
            <a:spLocks noGrp="1"/>
          </p:cNvSpPr>
          <p:nvPr>
            <p:ph type="title"/>
          </p:nvPr>
        </p:nvSpPr>
        <p:spPr>
          <a:xfrm>
            <a:off x="1066800" y="476513"/>
            <a:ext cx="10058400" cy="1112673"/>
          </a:xfrm>
        </p:spPr>
        <p:txBody>
          <a:bodyPr/>
          <a:lstStyle/>
          <a:p>
            <a:pPr algn="ctr"/>
            <a:r>
              <a:rPr lang="es-CL" b="1" dirty="0" smtClean="0">
                <a:latin typeface="Arial Narrow" panose="020B0606020202030204" pitchFamily="34" charset="0"/>
              </a:rPr>
              <a:t>PREPARACIONES A BASE DE PAPA</a:t>
            </a:r>
            <a:endParaRPr lang="es-CL" b="1" dirty="0">
              <a:latin typeface="Arial Narrow" panose="020B0606020202030204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22" y="1499034"/>
            <a:ext cx="10339589" cy="4908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46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 Marcador de contenido"/>
          <p:cNvSpPr>
            <a:spLocks noGrp="1"/>
          </p:cNvSpPr>
          <p:nvPr>
            <p:ph idx="1"/>
          </p:nvPr>
        </p:nvSpPr>
        <p:spPr>
          <a:xfrm>
            <a:off x="1409678" y="750142"/>
            <a:ext cx="2376487" cy="503237"/>
          </a:xfrm>
        </p:spPr>
        <p:txBody>
          <a:bodyPr/>
          <a:lstStyle/>
          <a:p>
            <a:pPr marL="0" indent="0" algn="just">
              <a:buFont typeface="Arial" panose="020B0604020202020204" pitchFamily="34" charset="0"/>
              <a:buNone/>
            </a:pPr>
            <a:r>
              <a:rPr lang="es-CL" altLang="es-C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Puré </a:t>
            </a:r>
            <a:r>
              <a:rPr lang="es-CL" altLang="es-CL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Lyonesa</a:t>
            </a:r>
            <a:endParaRPr lang="es-CL" altLang="es-CL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2 Marcador de contenido"/>
          <p:cNvSpPr txBox="1">
            <a:spLocks/>
          </p:cNvSpPr>
          <p:nvPr/>
        </p:nvSpPr>
        <p:spPr bwMode="auto">
          <a:xfrm>
            <a:off x="5267943" y="766188"/>
            <a:ext cx="2376488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buFont typeface="Arial" panose="020B0604020202020204" pitchFamily="34" charset="0"/>
              <a:buNone/>
            </a:pPr>
            <a:r>
              <a:rPr lang="es-CL" altLang="es-CL" sz="2000" dirty="0" smtClean="0">
                <a:latin typeface="Arial" panose="020B0604020202020204" pitchFamily="34" charset="0"/>
              </a:rPr>
              <a:t>Puré York</a:t>
            </a:r>
            <a:endParaRPr lang="es-CL" altLang="es-CL" sz="2000" dirty="0">
              <a:latin typeface="Arial" panose="020B0604020202020204" pitchFamily="34" charset="0"/>
            </a:endParaRPr>
          </a:p>
        </p:txBody>
      </p:sp>
      <p:sp>
        <p:nvSpPr>
          <p:cNvPr id="13" name="2 Marcador de contenido"/>
          <p:cNvSpPr txBox="1">
            <a:spLocks/>
          </p:cNvSpPr>
          <p:nvPr/>
        </p:nvSpPr>
        <p:spPr bwMode="auto">
          <a:xfrm>
            <a:off x="1139222" y="5867432"/>
            <a:ext cx="2376487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buFont typeface="Arial" panose="020B0604020202020204" pitchFamily="34" charset="0"/>
              <a:buNone/>
            </a:pPr>
            <a:r>
              <a:rPr lang="es-CL" altLang="es-CL" sz="2000" dirty="0" smtClean="0">
                <a:latin typeface="Arial" panose="020B0604020202020204" pitchFamily="34" charset="0"/>
              </a:rPr>
              <a:t>Papas a la Inglesa</a:t>
            </a:r>
            <a:endParaRPr lang="es-CL" altLang="es-CL" sz="2000" dirty="0">
              <a:latin typeface="Arial" panose="020B0604020202020204" pitchFamily="34" charset="0"/>
            </a:endParaRPr>
          </a:p>
        </p:txBody>
      </p:sp>
      <p:sp>
        <p:nvSpPr>
          <p:cNvPr id="14" name="2 Marcador de contenido"/>
          <p:cNvSpPr txBox="1">
            <a:spLocks/>
          </p:cNvSpPr>
          <p:nvPr/>
        </p:nvSpPr>
        <p:spPr bwMode="auto">
          <a:xfrm>
            <a:off x="5126274" y="5867432"/>
            <a:ext cx="237648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buFont typeface="Arial" panose="020B0604020202020204" pitchFamily="34" charset="0"/>
              <a:buNone/>
            </a:pPr>
            <a:r>
              <a:rPr lang="es-CL" altLang="es-CL" sz="2000" dirty="0" smtClean="0">
                <a:latin typeface="Arial" panose="020B0604020202020204" pitchFamily="34" charset="0"/>
              </a:rPr>
              <a:t>Papas al Perejil</a:t>
            </a:r>
            <a:endParaRPr lang="es-CL" altLang="es-CL" sz="2000" dirty="0">
              <a:latin typeface="Arial" panose="020B0604020202020204" pitchFamily="34" charset="0"/>
            </a:endParaRPr>
          </a:p>
        </p:txBody>
      </p:sp>
      <p:sp>
        <p:nvSpPr>
          <p:cNvPr id="17" name="2 Marcador de contenido"/>
          <p:cNvSpPr txBox="1">
            <a:spLocks/>
          </p:cNvSpPr>
          <p:nvPr/>
        </p:nvSpPr>
        <p:spPr bwMode="auto">
          <a:xfrm>
            <a:off x="8569069" y="5778866"/>
            <a:ext cx="2376487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s-CL" altLang="es-CL" sz="1800" dirty="0" smtClean="0">
                <a:latin typeface="Arial" panose="020B0604020202020204" pitchFamily="34" charset="0"/>
              </a:rPr>
              <a:t>Papas al Vapor o Hervidas</a:t>
            </a:r>
            <a:endParaRPr lang="es-CL" altLang="es-CL" sz="1800" dirty="0">
              <a:latin typeface="Arial" panose="020B0604020202020204" pitchFamily="34" charset="0"/>
            </a:endParaRPr>
          </a:p>
        </p:txBody>
      </p:sp>
      <p:sp>
        <p:nvSpPr>
          <p:cNvPr id="18" name="2 Marcador de contenido"/>
          <p:cNvSpPr txBox="1">
            <a:spLocks/>
          </p:cNvSpPr>
          <p:nvPr/>
        </p:nvSpPr>
        <p:spPr bwMode="auto">
          <a:xfrm>
            <a:off x="8663390" y="766187"/>
            <a:ext cx="23764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buFont typeface="Arial" panose="020B0604020202020204" pitchFamily="34" charset="0"/>
              <a:buNone/>
            </a:pPr>
            <a:r>
              <a:rPr lang="es-CL" altLang="es-CL" sz="2000" dirty="0" smtClean="0">
                <a:latin typeface="Arial" panose="020B0604020202020204" pitchFamily="34" charset="0"/>
              </a:rPr>
              <a:t>Puré Piamontesa</a:t>
            </a:r>
            <a:endParaRPr lang="es-CL" altLang="es-CL" sz="2000" dirty="0">
              <a:latin typeface="Arial" panose="020B0604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5282" t="17572" r="12176" b="20698"/>
          <a:stretch/>
        </p:blipFill>
        <p:spPr>
          <a:xfrm>
            <a:off x="1101272" y="1269424"/>
            <a:ext cx="2438128" cy="207468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8359" y="1272700"/>
            <a:ext cx="2924107" cy="207140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/>
          <a:srcRect l="14509" r="18512"/>
          <a:stretch/>
        </p:blipFill>
        <p:spPr>
          <a:xfrm>
            <a:off x="8449909" y="1269424"/>
            <a:ext cx="2334917" cy="207468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1612" y="3427127"/>
            <a:ext cx="3657600" cy="244030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6"/>
          <a:srcRect t="20863"/>
          <a:stretch/>
        </p:blipFill>
        <p:spPr>
          <a:xfrm>
            <a:off x="1188984" y="3606084"/>
            <a:ext cx="2143125" cy="2261347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7"/>
          <a:srcRect l="12520" r="11093"/>
          <a:stretch/>
        </p:blipFill>
        <p:spPr>
          <a:xfrm>
            <a:off x="8065462" y="3463763"/>
            <a:ext cx="3103809" cy="228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079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 Marcador de contenido"/>
          <p:cNvSpPr>
            <a:spLocks noGrp="1"/>
          </p:cNvSpPr>
          <p:nvPr>
            <p:ph idx="1"/>
          </p:nvPr>
        </p:nvSpPr>
        <p:spPr>
          <a:xfrm>
            <a:off x="1094703" y="750142"/>
            <a:ext cx="2524035" cy="503237"/>
          </a:xfrm>
        </p:spPr>
        <p:txBody>
          <a:bodyPr>
            <a:normAutofit/>
          </a:bodyPr>
          <a:lstStyle/>
          <a:p>
            <a:pPr marL="0" indent="0" algn="just">
              <a:buFont typeface="Arial" panose="020B0604020202020204" pitchFamily="34" charset="0"/>
              <a:buNone/>
            </a:pPr>
            <a:r>
              <a:rPr lang="es-CL" altLang="es-C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Papas Fritas Bastón</a:t>
            </a:r>
          </a:p>
        </p:txBody>
      </p:sp>
      <p:sp>
        <p:nvSpPr>
          <p:cNvPr id="10" name="2 Marcador de contenido"/>
          <p:cNvSpPr txBox="1">
            <a:spLocks/>
          </p:cNvSpPr>
          <p:nvPr/>
        </p:nvSpPr>
        <p:spPr bwMode="auto">
          <a:xfrm>
            <a:off x="4533140" y="766187"/>
            <a:ext cx="2666148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buFont typeface="Arial" panose="020B0604020202020204" pitchFamily="34" charset="0"/>
              <a:buNone/>
            </a:pPr>
            <a:r>
              <a:rPr lang="es-CL" altLang="es-CL" sz="2000" dirty="0" smtClean="0">
                <a:latin typeface="Arial" panose="020B0604020202020204" pitchFamily="34" charset="0"/>
              </a:rPr>
              <a:t>Papas Fritas Fósforo</a:t>
            </a:r>
            <a:endParaRPr lang="es-CL" altLang="es-CL" sz="2000" dirty="0">
              <a:latin typeface="Arial" panose="020B0604020202020204" pitchFamily="34" charset="0"/>
            </a:endParaRPr>
          </a:p>
        </p:txBody>
      </p:sp>
      <p:sp>
        <p:nvSpPr>
          <p:cNvPr id="13" name="2 Marcador de contenido"/>
          <p:cNvSpPr txBox="1">
            <a:spLocks/>
          </p:cNvSpPr>
          <p:nvPr/>
        </p:nvSpPr>
        <p:spPr bwMode="auto">
          <a:xfrm>
            <a:off x="1345286" y="5867432"/>
            <a:ext cx="2376487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buFont typeface="Arial" panose="020B0604020202020204" pitchFamily="34" charset="0"/>
              <a:buNone/>
            </a:pPr>
            <a:r>
              <a:rPr lang="es-CL" altLang="es-CL" sz="2000" dirty="0" smtClean="0">
                <a:latin typeface="Arial" panose="020B0604020202020204" pitchFamily="34" charset="0"/>
              </a:rPr>
              <a:t>Papas Chips</a:t>
            </a:r>
            <a:endParaRPr lang="es-CL" altLang="es-CL" sz="2000" dirty="0">
              <a:latin typeface="Arial" panose="020B0604020202020204" pitchFamily="34" charset="0"/>
            </a:endParaRPr>
          </a:p>
        </p:txBody>
      </p:sp>
      <p:sp>
        <p:nvSpPr>
          <p:cNvPr id="14" name="2 Marcador de contenido"/>
          <p:cNvSpPr txBox="1">
            <a:spLocks/>
          </p:cNvSpPr>
          <p:nvPr/>
        </p:nvSpPr>
        <p:spPr bwMode="auto">
          <a:xfrm>
            <a:off x="4933089" y="5867432"/>
            <a:ext cx="237648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buFont typeface="Arial" panose="020B0604020202020204" pitchFamily="34" charset="0"/>
              <a:buNone/>
            </a:pPr>
            <a:r>
              <a:rPr lang="es-CL" altLang="es-CL" sz="2000" dirty="0" smtClean="0">
                <a:latin typeface="Arial" panose="020B0604020202020204" pitchFamily="34" charset="0"/>
              </a:rPr>
              <a:t>Papas </a:t>
            </a:r>
            <a:r>
              <a:rPr lang="es-CL" altLang="es-CL" sz="2000" dirty="0" err="1" smtClean="0">
                <a:latin typeface="Arial" panose="020B0604020202020204" pitchFamily="34" charset="0"/>
              </a:rPr>
              <a:t>Gaufrette</a:t>
            </a:r>
            <a:endParaRPr lang="es-CL" altLang="es-CL" sz="2000" dirty="0">
              <a:latin typeface="Arial" panose="020B06040202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r="17679"/>
          <a:stretch/>
        </p:blipFill>
        <p:spPr>
          <a:xfrm>
            <a:off x="773783" y="1269424"/>
            <a:ext cx="3012382" cy="224174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/>
          <a:srcRect r="46019"/>
          <a:stretch/>
        </p:blipFill>
        <p:spPr>
          <a:xfrm>
            <a:off x="4533140" y="1253379"/>
            <a:ext cx="2537362" cy="2257792"/>
          </a:xfrm>
          <a:prstGeom prst="rect">
            <a:avLst/>
          </a:prstGeom>
        </p:spPr>
      </p:pic>
      <p:sp>
        <p:nvSpPr>
          <p:cNvPr id="16" name="2 Marcador de contenido"/>
          <p:cNvSpPr txBox="1">
            <a:spLocks/>
          </p:cNvSpPr>
          <p:nvPr/>
        </p:nvSpPr>
        <p:spPr bwMode="auto">
          <a:xfrm>
            <a:off x="8178085" y="766187"/>
            <a:ext cx="2666148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buFont typeface="Arial" panose="020B0604020202020204" pitchFamily="34" charset="0"/>
              <a:buNone/>
            </a:pPr>
            <a:r>
              <a:rPr lang="es-CL" altLang="es-CL" sz="2000" dirty="0" smtClean="0">
                <a:latin typeface="Arial" panose="020B0604020202020204" pitchFamily="34" charset="0"/>
              </a:rPr>
              <a:t>Papas Fritas Hilo</a:t>
            </a:r>
            <a:endParaRPr lang="es-CL" altLang="es-CL" sz="2000" dirty="0">
              <a:latin typeface="Arial" panose="020B0604020202020204" pitchFamily="34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4"/>
          <a:srcRect l="3111" t="1552" r="13034" b="3766"/>
          <a:stretch/>
        </p:blipFill>
        <p:spPr>
          <a:xfrm>
            <a:off x="7817477" y="1296099"/>
            <a:ext cx="2957369" cy="222804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5"/>
          <a:srcRect l="4479" t="8201" r="31161" b="7595"/>
          <a:stretch/>
        </p:blipFill>
        <p:spPr>
          <a:xfrm>
            <a:off x="970032" y="3642638"/>
            <a:ext cx="2545677" cy="2224794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3301" y="3642638"/>
            <a:ext cx="3237039" cy="2129631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6511" y="3644720"/>
            <a:ext cx="2759299" cy="2093922"/>
          </a:xfrm>
          <a:prstGeom prst="rect">
            <a:avLst/>
          </a:prstGeom>
        </p:spPr>
      </p:pic>
      <p:sp>
        <p:nvSpPr>
          <p:cNvPr id="21" name="2 Marcador de contenido"/>
          <p:cNvSpPr txBox="1">
            <a:spLocks/>
          </p:cNvSpPr>
          <p:nvPr/>
        </p:nvSpPr>
        <p:spPr bwMode="auto">
          <a:xfrm>
            <a:off x="8322915" y="5850125"/>
            <a:ext cx="237648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buFont typeface="Arial" panose="020B0604020202020204" pitchFamily="34" charset="0"/>
              <a:buNone/>
            </a:pPr>
            <a:r>
              <a:rPr lang="es-CL" altLang="es-CL" sz="2000" dirty="0" smtClean="0">
                <a:latin typeface="Arial" panose="020B0604020202020204" pitchFamily="34" charset="0"/>
              </a:rPr>
              <a:t>Papas Soufflé</a:t>
            </a:r>
            <a:endParaRPr lang="es-CL" altLang="es-CL" sz="20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1150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 Marcador de contenido"/>
          <p:cNvSpPr>
            <a:spLocks noGrp="1"/>
          </p:cNvSpPr>
          <p:nvPr>
            <p:ph idx="1"/>
          </p:nvPr>
        </p:nvSpPr>
        <p:spPr>
          <a:xfrm>
            <a:off x="1094703" y="750142"/>
            <a:ext cx="2524035" cy="503237"/>
          </a:xfrm>
        </p:spPr>
        <p:txBody>
          <a:bodyPr>
            <a:normAutofit/>
          </a:bodyPr>
          <a:lstStyle/>
          <a:p>
            <a:pPr marL="0" indent="0" algn="just">
              <a:buFont typeface="Arial" panose="020B0604020202020204" pitchFamily="34" charset="0"/>
              <a:buNone/>
            </a:pPr>
            <a:r>
              <a:rPr lang="es-CL" altLang="es-C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Papas </a:t>
            </a:r>
            <a:r>
              <a:rPr lang="es-CL" altLang="es-CL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Berrichonne</a:t>
            </a:r>
            <a:endParaRPr lang="es-CL" altLang="es-CL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2 Marcador de contenido"/>
          <p:cNvSpPr txBox="1">
            <a:spLocks/>
          </p:cNvSpPr>
          <p:nvPr/>
        </p:nvSpPr>
        <p:spPr bwMode="auto">
          <a:xfrm>
            <a:off x="4533140" y="766187"/>
            <a:ext cx="2666148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buFont typeface="Arial" panose="020B0604020202020204" pitchFamily="34" charset="0"/>
              <a:buNone/>
            </a:pPr>
            <a:r>
              <a:rPr lang="es-CL" altLang="es-CL" sz="2000" dirty="0" smtClean="0">
                <a:latin typeface="Arial" panose="020B0604020202020204" pitchFamily="34" charset="0"/>
              </a:rPr>
              <a:t>Papas </a:t>
            </a:r>
            <a:r>
              <a:rPr lang="es-CL" altLang="es-CL" sz="2000" dirty="0" err="1" smtClean="0">
                <a:latin typeface="Arial" panose="020B0604020202020204" pitchFamily="34" charset="0"/>
              </a:rPr>
              <a:t>Lyonesa</a:t>
            </a:r>
            <a:endParaRPr lang="es-CL" altLang="es-CL" sz="2000" dirty="0">
              <a:latin typeface="Arial" panose="020B0604020202020204" pitchFamily="34" charset="0"/>
            </a:endParaRPr>
          </a:p>
        </p:txBody>
      </p:sp>
      <p:sp>
        <p:nvSpPr>
          <p:cNvPr id="13" name="2 Marcador de contenido"/>
          <p:cNvSpPr txBox="1">
            <a:spLocks/>
          </p:cNvSpPr>
          <p:nvPr/>
        </p:nvSpPr>
        <p:spPr bwMode="auto">
          <a:xfrm>
            <a:off x="1203617" y="5867432"/>
            <a:ext cx="2376487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buFont typeface="Arial" panose="020B0604020202020204" pitchFamily="34" charset="0"/>
              <a:buNone/>
            </a:pPr>
            <a:r>
              <a:rPr lang="es-CL" altLang="es-CL" sz="2000" dirty="0" smtClean="0">
                <a:latin typeface="Arial" panose="020B0604020202020204" pitchFamily="34" charset="0"/>
              </a:rPr>
              <a:t>Papas Torneadas</a:t>
            </a:r>
            <a:endParaRPr lang="es-CL" altLang="es-CL" sz="2000" dirty="0">
              <a:latin typeface="Arial" panose="020B0604020202020204" pitchFamily="34" charset="0"/>
            </a:endParaRPr>
          </a:p>
        </p:txBody>
      </p:sp>
      <p:sp>
        <p:nvSpPr>
          <p:cNvPr id="14" name="2 Marcador de contenido"/>
          <p:cNvSpPr txBox="1">
            <a:spLocks/>
          </p:cNvSpPr>
          <p:nvPr/>
        </p:nvSpPr>
        <p:spPr bwMode="auto">
          <a:xfrm>
            <a:off x="4933089" y="5867432"/>
            <a:ext cx="237648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buFont typeface="Arial" panose="020B0604020202020204" pitchFamily="34" charset="0"/>
              <a:buNone/>
            </a:pPr>
            <a:r>
              <a:rPr lang="es-CL" altLang="es-CL" sz="2000" dirty="0" smtClean="0">
                <a:latin typeface="Arial" panose="020B0604020202020204" pitchFamily="34" charset="0"/>
              </a:rPr>
              <a:t>Papas </a:t>
            </a:r>
            <a:r>
              <a:rPr lang="es-CL" altLang="es-CL" sz="2000" dirty="0" err="1" smtClean="0">
                <a:latin typeface="Arial" panose="020B0604020202020204" pitchFamily="34" charset="0"/>
              </a:rPr>
              <a:t>Parisienne</a:t>
            </a:r>
            <a:endParaRPr lang="es-CL" altLang="es-CL" sz="2000" dirty="0">
              <a:latin typeface="Arial" panose="020B0604020202020204" pitchFamily="34" charset="0"/>
            </a:endParaRPr>
          </a:p>
        </p:txBody>
      </p:sp>
      <p:sp>
        <p:nvSpPr>
          <p:cNvPr id="16" name="2 Marcador de contenido"/>
          <p:cNvSpPr txBox="1">
            <a:spLocks/>
          </p:cNvSpPr>
          <p:nvPr/>
        </p:nvSpPr>
        <p:spPr bwMode="auto">
          <a:xfrm>
            <a:off x="8178085" y="766187"/>
            <a:ext cx="2666148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buFont typeface="Arial" panose="020B0604020202020204" pitchFamily="34" charset="0"/>
              <a:buNone/>
            </a:pPr>
            <a:r>
              <a:rPr lang="es-CL" altLang="es-CL" sz="2000" dirty="0" smtClean="0">
                <a:latin typeface="Arial" panose="020B0604020202020204" pitchFamily="34" charset="0"/>
              </a:rPr>
              <a:t>Papas </a:t>
            </a:r>
            <a:r>
              <a:rPr lang="es-CL" altLang="es-CL" sz="2000" dirty="0" err="1" smtClean="0">
                <a:latin typeface="Arial" panose="020B0604020202020204" pitchFamily="34" charset="0"/>
              </a:rPr>
              <a:t>Noisette</a:t>
            </a:r>
            <a:endParaRPr lang="es-CL" altLang="es-CL" sz="2000" dirty="0">
              <a:latin typeface="Arial" panose="020B0604020202020204" pitchFamily="34" charset="0"/>
            </a:endParaRPr>
          </a:p>
        </p:txBody>
      </p:sp>
      <p:sp>
        <p:nvSpPr>
          <p:cNvPr id="21" name="2 Marcador de contenido"/>
          <p:cNvSpPr txBox="1">
            <a:spLocks/>
          </p:cNvSpPr>
          <p:nvPr/>
        </p:nvSpPr>
        <p:spPr bwMode="auto">
          <a:xfrm>
            <a:off x="8322915" y="5850125"/>
            <a:ext cx="237648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buFont typeface="Arial" panose="020B0604020202020204" pitchFamily="34" charset="0"/>
              <a:buNone/>
            </a:pPr>
            <a:r>
              <a:rPr lang="es-CL" altLang="es-CL" sz="2000" dirty="0" smtClean="0">
                <a:latin typeface="Arial" panose="020B0604020202020204" pitchFamily="34" charset="0"/>
              </a:rPr>
              <a:t>Papas Fondant</a:t>
            </a:r>
            <a:endParaRPr lang="es-CL" altLang="es-CL" sz="2000" dirty="0">
              <a:latin typeface="Arial" panose="020B0604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039" y="1253379"/>
            <a:ext cx="2965361" cy="197196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7884" r="7384" b="14000"/>
          <a:stretch/>
        </p:blipFill>
        <p:spPr>
          <a:xfrm>
            <a:off x="4227491" y="1253380"/>
            <a:ext cx="2984680" cy="201955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/>
          <a:srcRect l="3354" t="9651" r="2900" b="9847"/>
          <a:stretch/>
        </p:blipFill>
        <p:spPr>
          <a:xfrm>
            <a:off x="7600261" y="1245365"/>
            <a:ext cx="3243971" cy="214185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/>
          <a:srcRect t="17717" b="17181"/>
          <a:stretch/>
        </p:blipFill>
        <p:spPr>
          <a:xfrm>
            <a:off x="874039" y="3506169"/>
            <a:ext cx="2857500" cy="234395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7491" y="3506169"/>
            <a:ext cx="3282868" cy="2212051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7"/>
          <a:srcRect l="12906" t="4334" r="9901" b="9768"/>
          <a:stretch/>
        </p:blipFill>
        <p:spPr>
          <a:xfrm>
            <a:off x="7846454" y="3506169"/>
            <a:ext cx="3215666" cy="2212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27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b="1" dirty="0" smtClean="0">
                <a:latin typeface="Arial Narrow" panose="020B0606020202030204" pitchFamily="34" charset="0"/>
              </a:rPr>
              <a:t>¿QUÉ SON LAS GUARNICIONES?</a:t>
            </a:r>
            <a:endParaRPr lang="es-CL" b="1" dirty="0">
              <a:latin typeface="Arial Narrow" panose="020B060602020203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66800" y="2103120"/>
            <a:ext cx="10058400" cy="1387055"/>
          </a:xfrm>
        </p:spPr>
        <p:txBody>
          <a:bodyPr/>
          <a:lstStyle/>
          <a:p>
            <a:pPr marL="0" indent="0" algn="just">
              <a:buNone/>
            </a:pPr>
            <a:r>
              <a:rPr lang="es-CL" sz="2000" dirty="0" smtClean="0">
                <a:latin typeface="Arial Narrow" panose="020B0606020202030204" pitchFamily="34" charset="0"/>
              </a:rPr>
              <a:t>Géneros </a:t>
            </a:r>
            <a:r>
              <a:rPr lang="es-CL" sz="2000" dirty="0">
                <a:latin typeface="Arial Narrow" panose="020B0606020202030204" pitchFamily="34" charset="0"/>
              </a:rPr>
              <a:t>diversos que acompañan a las preparaciones culinarias, formando parte de ellas o bien aparte, y que sirven de complemento alimenticio y estético del alimento </a:t>
            </a:r>
            <a:r>
              <a:rPr lang="es-CL" sz="2000" dirty="0" smtClean="0">
                <a:latin typeface="Arial Narrow" panose="020B0606020202030204" pitchFamily="34" charset="0"/>
              </a:rPr>
              <a:t>principal, como por ejemplo papa, arroz, pastas, vegetales, entre otros.</a:t>
            </a:r>
            <a:endParaRPr lang="es-CL" sz="2000" dirty="0">
              <a:latin typeface="Arial Narrow" panose="020B0606020202030204" pitchFamily="34" charset="0"/>
            </a:endParaRPr>
          </a:p>
          <a:p>
            <a:pPr algn="just"/>
            <a:endParaRPr lang="es-CL" dirty="0">
              <a:latin typeface="Arial Narrow" panose="020B060602020203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0472" y="3092802"/>
            <a:ext cx="5874861" cy="330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13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 Marcador de contenido"/>
          <p:cNvSpPr>
            <a:spLocks noGrp="1"/>
          </p:cNvSpPr>
          <p:nvPr>
            <p:ph idx="1"/>
          </p:nvPr>
        </p:nvSpPr>
        <p:spPr>
          <a:xfrm>
            <a:off x="1094703" y="750142"/>
            <a:ext cx="2524035" cy="503237"/>
          </a:xfrm>
        </p:spPr>
        <p:txBody>
          <a:bodyPr>
            <a:normAutofit/>
          </a:bodyPr>
          <a:lstStyle/>
          <a:p>
            <a:pPr marL="0" indent="0" algn="just">
              <a:buFont typeface="Arial" panose="020B0604020202020204" pitchFamily="34" charset="0"/>
              <a:buNone/>
            </a:pPr>
            <a:r>
              <a:rPr lang="es-CL" altLang="es-C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Papas Duquesa</a:t>
            </a:r>
          </a:p>
        </p:txBody>
      </p:sp>
      <p:sp>
        <p:nvSpPr>
          <p:cNvPr id="10" name="2 Marcador de contenido"/>
          <p:cNvSpPr txBox="1">
            <a:spLocks/>
          </p:cNvSpPr>
          <p:nvPr/>
        </p:nvSpPr>
        <p:spPr bwMode="auto">
          <a:xfrm>
            <a:off x="4533140" y="766187"/>
            <a:ext cx="2666148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buFont typeface="Arial" panose="020B0604020202020204" pitchFamily="34" charset="0"/>
              <a:buNone/>
            </a:pPr>
            <a:r>
              <a:rPr lang="es-CL" altLang="es-CL" sz="2000" dirty="0" smtClean="0">
                <a:latin typeface="Arial" panose="020B0604020202020204" pitchFamily="34" charset="0"/>
              </a:rPr>
              <a:t>Papas Marquesa</a:t>
            </a:r>
            <a:endParaRPr lang="es-CL" altLang="es-CL" sz="2000" dirty="0">
              <a:latin typeface="Arial" panose="020B0604020202020204" pitchFamily="34" charset="0"/>
            </a:endParaRPr>
          </a:p>
        </p:txBody>
      </p:sp>
      <p:sp>
        <p:nvSpPr>
          <p:cNvPr id="13" name="2 Marcador de contenido"/>
          <p:cNvSpPr txBox="1">
            <a:spLocks/>
          </p:cNvSpPr>
          <p:nvPr/>
        </p:nvSpPr>
        <p:spPr bwMode="auto">
          <a:xfrm>
            <a:off x="1203617" y="5867432"/>
            <a:ext cx="2376487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buFont typeface="Arial" panose="020B0604020202020204" pitchFamily="34" charset="0"/>
              <a:buNone/>
            </a:pPr>
            <a:r>
              <a:rPr lang="es-CL" altLang="es-CL" sz="2000" dirty="0" smtClean="0">
                <a:latin typeface="Arial" panose="020B0604020202020204" pitchFamily="34" charset="0"/>
              </a:rPr>
              <a:t>Papas Croqueta</a:t>
            </a:r>
            <a:endParaRPr lang="es-CL" altLang="es-CL" sz="2000" dirty="0">
              <a:latin typeface="Arial" panose="020B0604020202020204" pitchFamily="34" charset="0"/>
            </a:endParaRPr>
          </a:p>
        </p:txBody>
      </p:sp>
      <p:sp>
        <p:nvSpPr>
          <p:cNvPr id="14" name="2 Marcador de contenido"/>
          <p:cNvSpPr txBox="1">
            <a:spLocks/>
          </p:cNvSpPr>
          <p:nvPr/>
        </p:nvSpPr>
        <p:spPr bwMode="auto">
          <a:xfrm>
            <a:off x="4649751" y="5867432"/>
            <a:ext cx="2549536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buFont typeface="Arial" panose="020B0604020202020204" pitchFamily="34" charset="0"/>
              <a:buNone/>
            </a:pPr>
            <a:r>
              <a:rPr lang="es-CL" altLang="es-CL" sz="2000" dirty="0" smtClean="0">
                <a:latin typeface="Arial" panose="020B0604020202020204" pitchFamily="34" charset="0"/>
              </a:rPr>
              <a:t>Papas San Florentín</a:t>
            </a:r>
            <a:endParaRPr lang="es-CL" altLang="es-CL" sz="2000" dirty="0">
              <a:latin typeface="Arial" panose="020B0604020202020204" pitchFamily="34" charset="0"/>
            </a:endParaRPr>
          </a:p>
        </p:txBody>
      </p:sp>
      <p:sp>
        <p:nvSpPr>
          <p:cNvPr id="16" name="2 Marcador de contenido"/>
          <p:cNvSpPr txBox="1">
            <a:spLocks/>
          </p:cNvSpPr>
          <p:nvPr/>
        </p:nvSpPr>
        <p:spPr bwMode="auto">
          <a:xfrm>
            <a:off x="8178085" y="766187"/>
            <a:ext cx="2666148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buFont typeface="Arial" panose="020B0604020202020204" pitchFamily="34" charset="0"/>
              <a:buNone/>
            </a:pPr>
            <a:r>
              <a:rPr lang="es-CL" altLang="es-CL" sz="2000" dirty="0" smtClean="0">
                <a:latin typeface="Arial" panose="020B0604020202020204" pitchFamily="34" charset="0"/>
              </a:rPr>
              <a:t>Papas Delfín</a:t>
            </a:r>
            <a:endParaRPr lang="es-CL" altLang="es-CL" sz="2000" dirty="0">
              <a:latin typeface="Arial" panose="020B0604020202020204" pitchFamily="34" charset="0"/>
            </a:endParaRPr>
          </a:p>
        </p:txBody>
      </p:sp>
      <p:sp>
        <p:nvSpPr>
          <p:cNvPr id="21" name="2 Marcador de contenido"/>
          <p:cNvSpPr txBox="1">
            <a:spLocks/>
          </p:cNvSpPr>
          <p:nvPr/>
        </p:nvSpPr>
        <p:spPr bwMode="auto">
          <a:xfrm>
            <a:off x="8322915" y="5850125"/>
            <a:ext cx="237648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buFont typeface="Arial" panose="020B0604020202020204" pitchFamily="34" charset="0"/>
              <a:buNone/>
            </a:pPr>
            <a:r>
              <a:rPr lang="es-CL" altLang="es-CL" sz="2000" dirty="0" smtClean="0">
                <a:latin typeface="Arial" panose="020B0604020202020204" pitchFamily="34" charset="0"/>
              </a:rPr>
              <a:t>Papas Williams</a:t>
            </a:r>
            <a:endParaRPr lang="es-CL" altLang="es-CL" sz="2000" dirty="0">
              <a:latin typeface="Arial" panose="020B06040202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703" y="1253379"/>
            <a:ext cx="3210745" cy="176027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7278" y="3468615"/>
            <a:ext cx="3175347" cy="238151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1477" y="1253378"/>
            <a:ext cx="2767811" cy="1760277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9980" y="1253378"/>
            <a:ext cx="2687376" cy="1760277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1703" y="3501547"/>
            <a:ext cx="3242066" cy="2242429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32466" y="3261573"/>
            <a:ext cx="2482403" cy="2482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203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b="1" dirty="0" smtClean="0">
                <a:latin typeface="Arial Narrow" panose="020B0606020202030204" pitchFamily="34" charset="0"/>
              </a:rPr>
              <a:t>GUARNICIONES</a:t>
            </a:r>
            <a:r>
              <a:rPr lang="es-CL" b="1" dirty="0">
                <a:latin typeface="Arial Narrow" panose="020B0606020202030204" pitchFamily="34" charset="0"/>
              </a:rPr>
              <a:t> </a:t>
            </a:r>
            <a:r>
              <a:rPr lang="es-CL" b="1" dirty="0" smtClean="0">
                <a:latin typeface="Arial Narrow" panose="020B0606020202030204" pitchFamily="34" charset="0"/>
              </a:rPr>
              <a:t>SIMPLES</a:t>
            </a:r>
            <a:endParaRPr lang="es-CL" b="1" dirty="0">
              <a:latin typeface="Arial Narrow" panose="020B060602020203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66800" y="2103120"/>
            <a:ext cx="10058400" cy="1387055"/>
          </a:xfrm>
        </p:spPr>
        <p:txBody>
          <a:bodyPr/>
          <a:lstStyle/>
          <a:p>
            <a:pPr marL="0" indent="0" algn="just">
              <a:buNone/>
            </a:pPr>
            <a:r>
              <a:rPr lang="es-CL" sz="2000" dirty="0" smtClean="0">
                <a:latin typeface="Arial Narrow" panose="020B0606020202030204" pitchFamily="34" charset="0"/>
              </a:rPr>
              <a:t>Las guarniciones simples se componen solo de un elemento, como por ejemplo papas salteadas, arvejas cocida, arroz blanco, etc.</a:t>
            </a:r>
            <a:endParaRPr lang="es-CL" sz="2000" dirty="0">
              <a:latin typeface="Arial Narrow" panose="020B0606020202030204" pitchFamily="34" charset="0"/>
            </a:endParaRPr>
          </a:p>
          <a:p>
            <a:pPr algn="just"/>
            <a:endParaRPr lang="es-CL" dirty="0">
              <a:latin typeface="Arial Narrow" panose="020B060602020203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2711" y="2977837"/>
            <a:ext cx="4829175" cy="314325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24164"/>
          <a:stretch/>
        </p:blipFill>
        <p:spPr>
          <a:xfrm>
            <a:off x="6488070" y="2977837"/>
            <a:ext cx="4540405" cy="314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957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b="1" dirty="0" smtClean="0">
                <a:latin typeface="Arial Narrow" panose="020B0606020202030204" pitchFamily="34" charset="0"/>
              </a:rPr>
              <a:t>GUARNICIONES</a:t>
            </a:r>
            <a:r>
              <a:rPr lang="es-CL" b="1" dirty="0">
                <a:latin typeface="Arial Narrow" panose="020B0606020202030204" pitchFamily="34" charset="0"/>
              </a:rPr>
              <a:t> </a:t>
            </a:r>
            <a:r>
              <a:rPr lang="es-CL" b="1" dirty="0" smtClean="0">
                <a:latin typeface="Arial Narrow" panose="020B0606020202030204" pitchFamily="34" charset="0"/>
              </a:rPr>
              <a:t>COMPUESTAS</a:t>
            </a:r>
            <a:endParaRPr lang="es-CL" b="1" dirty="0">
              <a:latin typeface="Arial Narrow" panose="020B060602020203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66800" y="2103120"/>
            <a:ext cx="10058400" cy="1387055"/>
          </a:xfrm>
        </p:spPr>
        <p:txBody>
          <a:bodyPr/>
          <a:lstStyle/>
          <a:p>
            <a:pPr marL="0" indent="0" algn="just">
              <a:buNone/>
            </a:pPr>
            <a:r>
              <a:rPr lang="es-CL" sz="2000" dirty="0" smtClean="0">
                <a:latin typeface="Arial Narrow" panose="020B0606020202030204" pitchFamily="34" charset="0"/>
              </a:rPr>
              <a:t>Las guarniciones compuestas se componen varios elementos, que pueden ir mezclados o no. Generalmente con mas de 2 ingredientes, como por ejemplo panaché de verduras, “a lo pobre”, mix de champiñones salteados, etc.</a:t>
            </a:r>
            <a:endParaRPr lang="es-CL" sz="2000" dirty="0">
              <a:latin typeface="Arial Narrow" panose="020B0606020202030204" pitchFamily="34" charset="0"/>
            </a:endParaRPr>
          </a:p>
          <a:p>
            <a:pPr algn="just"/>
            <a:endParaRPr lang="es-CL" dirty="0">
              <a:latin typeface="Arial Narrow" panose="020B060602020203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45011" b="9183"/>
          <a:stretch/>
        </p:blipFill>
        <p:spPr>
          <a:xfrm>
            <a:off x="1738491" y="3156653"/>
            <a:ext cx="3554726" cy="305774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4908" y="3156652"/>
            <a:ext cx="4586621" cy="305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824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b="1" dirty="0" smtClean="0">
                <a:latin typeface="Arial Narrow" panose="020B0606020202030204" pitchFamily="34" charset="0"/>
              </a:rPr>
              <a:t>GUARNICIONES</a:t>
            </a:r>
            <a:r>
              <a:rPr lang="es-CL" b="1" dirty="0">
                <a:latin typeface="Arial Narrow" panose="020B0606020202030204" pitchFamily="34" charset="0"/>
              </a:rPr>
              <a:t> </a:t>
            </a:r>
            <a:r>
              <a:rPr lang="es-CL" b="1" dirty="0" smtClean="0">
                <a:latin typeface="Arial Narrow" panose="020B0606020202030204" pitchFamily="34" charset="0"/>
              </a:rPr>
              <a:t>POR NATURALEZA</a:t>
            </a:r>
            <a:endParaRPr lang="es-CL" b="1" dirty="0">
              <a:latin typeface="Arial Narrow" panose="020B060602020203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589" y="2014194"/>
            <a:ext cx="8069494" cy="3651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141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b="1" dirty="0" smtClean="0">
                <a:latin typeface="Arial Narrow" panose="020B0606020202030204" pitchFamily="34" charset="0"/>
              </a:rPr>
              <a:t>ARROZ</a:t>
            </a:r>
            <a:endParaRPr lang="es-CL" b="1" dirty="0">
              <a:latin typeface="Arial Narrow" panose="020B060602020203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66800" y="2103120"/>
            <a:ext cx="10058400" cy="138705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CL" dirty="0">
                <a:latin typeface="Arial Narrow" panose="020B0606020202030204" pitchFamily="34" charset="0"/>
              </a:rPr>
              <a:t>Se trata de un </a:t>
            </a:r>
            <a:r>
              <a:rPr lang="es-CL" dirty="0" smtClean="0">
                <a:latin typeface="Arial Narrow" panose="020B0606020202030204" pitchFamily="34" charset="0"/>
              </a:rPr>
              <a:t>cereal considerado</a:t>
            </a:r>
            <a:r>
              <a:rPr lang="es-CL" dirty="0">
                <a:latin typeface="Arial Narrow" panose="020B0606020202030204" pitchFamily="34" charset="0"/>
              </a:rPr>
              <a:t> alimento básico en muchas culturas culinarias </a:t>
            </a:r>
            <a:r>
              <a:rPr lang="es-CL" dirty="0" smtClean="0">
                <a:latin typeface="Arial Narrow" panose="020B0606020202030204" pitchFamily="34" charset="0"/>
              </a:rPr>
              <a:t>(especialmente en </a:t>
            </a:r>
            <a:r>
              <a:rPr lang="es-CL" dirty="0">
                <a:latin typeface="Arial Narrow" panose="020B0606020202030204" pitchFamily="34" charset="0"/>
              </a:rPr>
              <a:t>la cocina asiática), así como </a:t>
            </a:r>
            <a:r>
              <a:rPr lang="es-CL" dirty="0" smtClean="0">
                <a:latin typeface="Arial Narrow" panose="020B0606020202030204" pitchFamily="34" charset="0"/>
              </a:rPr>
              <a:t>también en </a:t>
            </a:r>
            <a:r>
              <a:rPr lang="es-CL" dirty="0">
                <a:latin typeface="Arial Narrow" panose="020B0606020202030204" pitchFamily="34" charset="0"/>
              </a:rPr>
              <a:t>algunas partes </a:t>
            </a:r>
            <a:r>
              <a:rPr lang="es-CL" dirty="0" smtClean="0">
                <a:latin typeface="Arial Narrow" panose="020B0606020202030204" pitchFamily="34" charset="0"/>
              </a:rPr>
              <a:t>de América </a:t>
            </a:r>
            <a:r>
              <a:rPr lang="es-CL" dirty="0">
                <a:latin typeface="Arial Narrow" panose="020B0606020202030204" pitchFamily="34" charset="0"/>
              </a:rPr>
              <a:t>Latina. El arroz es el segundo cereal más producido en el mundo, </a:t>
            </a:r>
            <a:r>
              <a:rPr lang="es-CL" dirty="0" smtClean="0">
                <a:latin typeface="Arial Narrow" panose="020B0606020202030204" pitchFamily="34" charset="0"/>
              </a:rPr>
              <a:t>después del</a:t>
            </a:r>
            <a:r>
              <a:rPr lang="es-CL" dirty="0">
                <a:latin typeface="Arial Narrow" panose="020B0606020202030204" pitchFamily="34" charset="0"/>
              </a:rPr>
              <a:t> maíz. </a:t>
            </a:r>
          </a:p>
          <a:p>
            <a:pPr algn="just"/>
            <a:endParaRPr lang="es-CL" dirty="0">
              <a:latin typeface="Arial Narrow" panose="020B060602020203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29995" t="11548" b="10810"/>
          <a:stretch/>
        </p:blipFill>
        <p:spPr>
          <a:xfrm>
            <a:off x="1990124" y="3155514"/>
            <a:ext cx="3311344" cy="295100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4282" y="3061380"/>
            <a:ext cx="4578104" cy="3139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79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b="1" dirty="0" smtClean="0">
                <a:latin typeface="Arial Narrow" panose="020B0606020202030204" pitchFamily="34" charset="0"/>
              </a:rPr>
              <a:t>TIPOS DE ARROZ</a:t>
            </a:r>
            <a:endParaRPr lang="es-CL" b="1" dirty="0">
              <a:latin typeface="Arial Narrow" panose="020B060602020203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66800" y="2103120"/>
            <a:ext cx="10058400" cy="1387055"/>
          </a:xfrm>
        </p:spPr>
        <p:txBody>
          <a:bodyPr/>
          <a:lstStyle/>
          <a:p>
            <a:pPr marL="0" indent="0" algn="just">
              <a:buNone/>
            </a:pPr>
            <a:r>
              <a:rPr lang="es-ES" altLang="es-CL" dirty="0">
                <a:latin typeface="Arial" panose="020B0604020202020204" pitchFamily="34" charset="0"/>
              </a:rPr>
              <a:t>Aunque hoy todo parece estar reducido </a:t>
            </a:r>
            <a:r>
              <a:rPr lang="es-ES" altLang="es-CL" dirty="0" smtClean="0">
                <a:latin typeface="Arial" panose="020B0604020202020204" pitchFamily="34" charset="0"/>
              </a:rPr>
              <a:t>al </a:t>
            </a:r>
            <a:r>
              <a:rPr lang="es-ES" altLang="es-CL" dirty="0">
                <a:latin typeface="Arial" panose="020B0604020202020204" pitchFamily="34" charset="0"/>
              </a:rPr>
              <a:t>arroz largo y </a:t>
            </a:r>
            <a:r>
              <a:rPr lang="es-ES" altLang="es-CL" dirty="0" smtClean="0">
                <a:latin typeface="Arial" panose="020B0604020202020204" pitchFamily="34" charset="0"/>
              </a:rPr>
              <a:t>al </a:t>
            </a:r>
            <a:r>
              <a:rPr lang="es-ES" altLang="es-CL" dirty="0">
                <a:latin typeface="Arial" panose="020B0604020202020204" pitchFamily="34" charset="0"/>
              </a:rPr>
              <a:t>arroz corto en cuanto a </a:t>
            </a:r>
            <a:r>
              <a:rPr lang="es-ES" altLang="es-CL" dirty="0" smtClean="0">
                <a:latin typeface="Arial" panose="020B0604020202020204" pitchFamily="34" charset="0"/>
              </a:rPr>
              <a:t>variedades, la </a:t>
            </a:r>
            <a:r>
              <a:rPr lang="es-ES" altLang="es-CL" dirty="0">
                <a:latin typeface="Arial" panose="020B0604020202020204" pitchFamily="34" charset="0"/>
              </a:rPr>
              <a:t>realidad es </a:t>
            </a:r>
            <a:r>
              <a:rPr lang="es-ES" altLang="es-CL" dirty="0" smtClean="0">
                <a:latin typeface="Arial" panose="020B0604020202020204" pitchFamily="34" charset="0"/>
              </a:rPr>
              <a:t>que en </a:t>
            </a:r>
            <a:r>
              <a:rPr lang="es-ES" altLang="es-CL" dirty="0">
                <a:latin typeface="Arial" panose="020B0604020202020204" pitchFamily="34" charset="0"/>
              </a:rPr>
              <a:t>los países </a:t>
            </a:r>
            <a:r>
              <a:rPr lang="es-ES" altLang="es-CL" dirty="0" smtClean="0">
                <a:latin typeface="Arial" panose="020B0604020202020204" pitchFamily="34" charset="0"/>
              </a:rPr>
              <a:t>orientales se </a:t>
            </a:r>
            <a:r>
              <a:rPr lang="es-ES" altLang="es-CL" dirty="0">
                <a:latin typeface="Arial" panose="020B0604020202020204" pitchFamily="34" charset="0"/>
              </a:rPr>
              <a:t>han conocido más de 2000 variedades de arroz a lo largo de su historia</a:t>
            </a:r>
            <a:r>
              <a:rPr lang="es-ES" altLang="es-CL" sz="2000" dirty="0">
                <a:latin typeface="Arial" panose="020B0604020202020204" pitchFamily="34" charset="0"/>
              </a:rPr>
              <a:t>. </a:t>
            </a:r>
          </a:p>
          <a:p>
            <a:pPr algn="just"/>
            <a:endParaRPr lang="es-CL" dirty="0">
              <a:latin typeface="Arial Narrow" panose="020B060602020203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4197" y="2975020"/>
            <a:ext cx="4947071" cy="318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287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" t="10480" r="51617" b="11401"/>
          <a:stretch>
            <a:fillRect/>
          </a:stretch>
        </p:blipFill>
        <p:spPr bwMode="auto">
          <a:xfrm>
            <a:off x="1437509" y="1253379"/>
            <a:ext cx="1840371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2 Marcador de contenido"/>
          <p:cNvSpPr>
            <a:spLocks noGrp="1"/>
          </p:cNvSpPr>
          <p:nvPr>
            <p:ph idx="1"/>
          </p:nvPr>
        </p:nvSpPr>
        <p:spPr>
          <a:xfrm>
            <a:off x="1409678" y="750142"/>
            <a:ext cx="2376487" cy="503237"/>
          </a:xfrm>
        </p:spPr>
        <p:txBody>
          <a:bodyPr/>
          <a:lstStyle/>
          <a:p>
            <a:pPr marL="0" indent="0" algn="just">
              <a:buFont typeface="Arial" panose="020B0604020202020204" pitchFamily="34" charset="0"/>
              <a:buNone/>
            </a:pPr>
            <a:r>
              <a:rPr lang="es-CL" altLang="es-C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Arroz Prohibido</a:t>
            </a:r>
          </a:p>
        </p:txBody>
      </p:sp>
      <p:pic>
        <p:nvPicPr>
          <p:cNvPr id="9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263" y="1222145"/>
            <a:ext cx="2807499" cy="1871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2 Marcador de contenido"/>
          <p:cNvSpPr txBox="1">
            <a:spLocks/>
          </p:cNvSpPr>
          <p:nvPr/>
        </p:nvSpPr>
        <p:spPr bwMode="auto">
          <a:xfrm>
            <a:off x="5267943" y="766188"/>
            <a:ext cx="2376488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buFont typeface="Arial" panose="020B0604020202020204" pitchFamily="34" charset="0"/>
              <a:buNone/>
            </a:pPr>
            <a:r>
              <a:rPr lang="es-CL" altLang="es-CL" sz="2000" dirty="0">
                <a:latin typeface="Arial" panose="020B0604020202020204" pitchFamily="34" charset="0"/>
              </a:rPr>
              <a:t>Arroz Perla</a:t>
            </a:r>
          </a:p>
        </p:txBody>
      </p:sp>
      <p:pic>
        <p:nvPicPr>
          <p:cNvPr id="11" name="Imagen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9" t="2409" r="6187" b="9853"/>
          <a:stretch>
            <a:fillRect/>
          </a:stretch>
        </p:blipFill>
        <p:spPr bwMode="auto">
          <a:xfrm>
            <a:off x="8538346" y="1253393"/>
            <a:ext cx="1944688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n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09"/>
          <a:stretch>
            <a:fillRect/>
          </a:stretch>
        </p:blipFill>
        <p:spPr bwMode="auto">
          <a:xfrm>
            <a:off x="1409678" y="3697722"/>
            <a:ext cx="2013371" cy="1962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2 Marcador de contenido"/>
          <p:cNvSpPr txBox="1">
            <a:spLocks/>
          </p:cNvSpPr>
          <p:nvPr/>
        </p:nvSpPr>
        <p:spPr bwMode="auto">
          <a:xfrm>
            <a:off x="1615739" y="5867432"/>
            <a:ext cx="2376487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buFont typeface="Arial" panose="020B0604020202020204" pitchFamily="34" charset="0"/>
              <a:buNone/>
            </a:pPr>
            <a:r>
              <a:rPr lang="es-CL" altLang="es-CL" sz="2000" dirty="0">
                <a:latin typeface="Arial" panose="020B0604020202020204" pitchFamily="34" charset="0"/>
              </a:rPr>
              <a:t>Arroz Blanco</a:t>
            </a:r>
          </a:p>
        </p:txBody>
      </p:sp>
      <p:sp>
        <p:nvSpPr>
          <p:cNvPr id="14" name="2 Marcador de contenido"/>
          <p:cNvSpPr txBox="1">
            <a:spLocks/>
          </p:cNvSpPr>
          <p:nvPr/>
        </p:nvSpPr>
        <p:spPr bwMode="auto">
          <a:xfrm>
            <a:off x="5126274" y="5867432"/>
            <a:ext cx="237648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buFont typeface="Arial" panose="020B0604020202020204" pitchFamily="34" charset="0"/>
              <a:buNone/>
            </a:pPr>
            <a:r>
              <a:rPr lang="es-CL" altLang="es-CL" sz="2000" dirty="0">
                <a:latin typeface="Arial" panose="020B0604020202020204" pitchFamily="34" charset="0"/>
              </a:rPr>
              <a:t>Arroz Salvaje</a:t>
            </a:r>
          </a:p>
        </p:txBody>
      </p:sp>
      <p:pic>
        <p:nvPicPr>
          <p:cNvPr id="15" name="Picture 2" descr="Imagen relacionad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67"/>
          <a:stretch>
            <a:fillRect/>
          </a:stretch>
        </p:blipFill>
        <p:spPr bwMode="auto">
          <a:xfrm>
            <a:off x="4821059" y="3697722"/>
            <a:ext cx="2508250" cy="1962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n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4521" y="3587003"/>
            <a:ext cx="2284412" cy="207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2 Marcador de contenido"/>
          <p:cNvSpPr txBox="1">
            <a:spLocks/>
          </p:cNvSpPr>
          <p:nvPr/>
        </p:nvSpPr>
        <p:spPr bwMode="auto">
          <a:xfrm>
            <a:off x="8414521" y="5869019"/>
            <a:ext cx="2376487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buFont typeface="Arial" panose="020B0604020202020204" pitchFamily="34" charset="0"/>
              <a:buNone/>
            </a:pPr>
            <a:r>
              <a:rPr lang="es-CL" altLang="es-CL" sz="2000" dirty="0">
                <a:latin typeface="Arial" panose="020B0604020202020204" pitchFamily="34" charset="0"/>
              </a:rPr>
              <a:t>Arroz Madagascar</a:t>
            </a:r>
          </a:p>
        </p:txBody>
      </p:sp>
      <p:sp>
        <p:nvSpPr>
          <p:cNvPr id="18" name="2 Marcador de contenido"/>
          <p:cNvSpPr txBox="1">
            <a:spLocks/>
          </p:cNvSpPr>
          <p:nvPr/>
        </p:nvSpPr>
        <p:spPr bwMode="auto">
          <a:xfrm>
            <a:off x="8663390" y="766187"/>
            <a:ext cx="23764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buFont typeface="Arial" panose="020B0604020202020204" pitchFamily="34" charset="0"/>
              <a:buNone/>
            </a:pPr>
            <a:r>
              <a:rPr lang="es-CL" altLang="es-CL" sz="2000" dirty="0">
                <a:latin typeface="Arial" panose="020B0604020202020204" pitchFamily="34" charset="0"/>
              </a:rPr>
              <a:t>Arroz Jazmín</a:t>
            </a:r>
          </a:p>
        </p:txBody>
      </p:sp>
    </p:spTree>
    <p:extLst>
      <p:ext uri="{BB962C8B-B14F-4D97-AF65-F5344CB8AC3E}">
        <p14:creationId xmlns:p14="http://schemas.microsoft.com/office/powerpoint/2010/main" val="1495335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b="48064"/>
          <a:stretch/>
        </p:blipFill>
        <p:spPr>
          <a:xfrm>
            <a:off x="1849768" y="517907"/>
            <a:ext cx="8492464" cy="3023783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/>
          <a:srcRect l="9812" t="17493" b="17380"/>
          <a:stretch/>
        </p:blipFill>
        <p:spPr>
          <a:xfrm>
            <a:off x="2352193" y="3601735"/>
            <a:ext cx="2853554" cy="2060620"/>
          </a:xfrm>
          <a:prstGeom prst="rect">
            <a:avLst/>
          </a:prstGeom>
        </p:spPr>
      </p:pic>
      <p:pic>
        <p:nvPicPr>
          <p:cNvPr id="9" name="Imagen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26"/>
          <a:stretch>
            <a:fillRect/>
          </a:stretch>
        </p:blipFill>
        <p:spPr bwMode="auto">
          <a:xfrm>
            <a:off x="6043008" y="3618963"/>
            <a:ext cx="3197701" cy="2043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2 Marcador de contenido"/>
          <p:cNvSpPr txBox="1">
            <a:spLocks/>
          </p:cNvSpPr>
          <p:nvPr/>
        </p:nvSpPr>
        <p:spPr bwMode="auto">
          <a:xfrm>
            <a:off x="6889147" y="5722400"/>
            <a:ext cx="2376487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buFont typeface="Arial" panose="020B0604020202020204" pitchFamily="34" charset="0"/>
              <a:buNone/>
            </a:pPr>
            <a:r>
              <a:rPr lang="es-CL" altLang="es-CL" sz="2000" dirty="0">
                <a:latin typeface="Arial" panose="020B0604020202020204" pitchFamily="34" charset="0"/>
              </a:rPr>
              <a:t>Arroz Jade</a:t>
            </a:r>
          </a:p>
        </p:txBody>
      </p:sp>
      <p:sp>
        <p:nvSpPr>
          <p:cNvPr id="11" name="2 Marcador de contenido"/>
          <p:cNvSpPr txBox="1">
            <a:spLocks/>
          </p:cNvSpPr>
          <p:nvPr/>
        </p:nvSpPr>
        <p:spPr bwMode="auto">
          <a:xfrm>
            <a:off x="2817274" y="5722400"/>
            <a:ext cx="2376487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buFont typeface="Arial" panose="020B0604020202020204" pitchFamily="34" charset="0"/>
              <a:buNone/>
            </a:pPr>
            <a:r>
              <a:rPr lang="es-CL" altLang="es-CL" sz="2000" dirty="0" smtClean="0">
                <a:latin typeface="Arial" panose="020B0604020202020204" pitchFamily="34" charset="0"/>
              </a:rPr>
              <a:t>Arroz Carnaroli</a:t>
            </a:r>
            <a:endParaRPr lang="es-CL" altLang="es-CL" sz="20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3281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736059"/>
      </a:dk2>
      <a:lt2>
        <a:srgbClr val="E7E0C7"/>
      </a:lt2>
      <a:accent1>
        <a:srgbClr val="92B0C8"/>
      </a:accent1>
      <a:accent2>
        <a:srgbClr val="E37C3D"/>
      </a:accent2>
      <a:accent3>
        <a:srgbClr val="A5AB81"/>
      </a:accent3>
      <a:accent4>
        <a:srgbClr val="E9B635"/>
      </a:accent4>
      <a:accent5>
        <a:srgbClr val="7BA79D"/>
      </a:accent5>
      <a:accent6>
        <a:srgbClr val="968C8C"/>
      </a:accent6>
      <a:hlink>
        <a:srgbClr val="F7A115"/>
      </a:hlink>
      <a:folHlink>
        <a:srgbClr val="969696"/>
      </a:folHlink>
    </a:clrScheme>
    <a:fontScheme name="Savon">
      <a:maj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3F20CFC1-E34F-405B-AA49-5BE0E194F1B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TM03457510[[fn=Savon]]</Template>
  <TotalTime>2595</TotalTime>
  <Words>478</Words>
  <Application>Microsoft Office PowerPoint</Application>
  <PresentationFormat>Panorámica</PresentationFormat>
  <Paragraphs>73</Paragraphs>
  <Slides>20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4" baseType="lpstr">
      <vt:lpstr>Arial</vt:lpstr>
      <vt:lpstr>Arial Narrow</vt:lpstr>
      <vt:lpstr>Garamond</vt:lpstr>
      <vt:lpstr>Savon</vt:lpstr>
      <vt:lpstr>guarniciones</vt:lpstr>
      <vt:lpstr>¿QUÉ SON LAS GUARNICIONES?</vt:lpstr>
      <vt:lpstr>GUARNICIONES SIMPLES</vt:lpstr>
      <vt:lpstr>GUARNICIONES COMPUESTAS</vt:lpstr>
      <vt:lpstr>GUARNICIONES POR NATURALEZA</vt:lpstr>
      <vt:lpstr>ARROZ</vt:lpstr>
      <vt:lpstr>TIPOS DE ARROZ</vt:lpstr>
      <vt:lpstr>Presentación de PowerPoint</vt:lpstr>
      <vt:lpstr>Presentación de PowerPoint</vt:lpstr>
      <vt:lpstr>DATOS IMPORTANTES</vt:lpstr>
      <vt:lpstr>PREPARACIONES DE ARROZ BASE</vt:lpstr>
      <vt:lpstr>PAPA</vt:lpstr>
      <vt:lpstr>PAPAS MÁS COMUNES EN CHILE</vt:lpstr>
      <vt:lpstr>PAPAS EN CHILOÉ</vt:lpstr>
      <vt:lpstr>PAPAS MÁS COMUNES EN CHILOÉ</vt:lpstr>
      <vt:lpstr>PREPARACIONES A BASE DE PAPA</vt:lpstr>
      <vt:lpstr>Presentación de PowerPoint</vt:lpstr>
      <vt:lpstr>Presentación de PowerPoint</vt:lpstr>
      <vt:lpstr>Presentación de PowerPoint</vt:lpstr>
      <vt:lpstr>Presentación de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guarniciones</dc:title>
  <dc:creator>Hugo Cortes</dc:creator>
  <cp:lastModifiedBy>Hugo Cortes</cp:lastModifiedBy>
  <cp:revision>27</cp:revision>
  <dcterms:created xsi:type="dcterms:W3CDTF">2019-03-17T21:25:42Z</dcterms:created>
  <dcterms:modified xsi:type="dcterms:W3CDTF">2020-03-18T18:54:08Z</dcterms:modified>
</cp:coreProperties>
</file>