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6" r:id="rId9"/>
    <p:sldId id="264" r:id="rId10"/>
    <p:sldId id="265"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3/16/2020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3/16/2020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3/16/2020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68191" y="-114307"/>
            <a:ext cx="9333405" cy="1491800"/>
          </a:xfrm>
        </p:spPr>
        <p:txBody>
          <a:bodyPr/>
          <a:lstStyle/>
          <a:p>
            <a:r>
              <a:rPr lang="es-CL" dirty="0" smtClean="0">
                <a:effectLst>
                  <a:outerShdw blurRad="38100" dist="38100" dir="2700000" algn="tl">
                    <a:srgbClr val="000000">
                      <a:alpha val="43137"/>
                    </a:srgbClr>
                  </a:outerShdw>
                </a:effectLst>
              </a:rPr>
              <a:t>COPA, VASOS Y UTENSILIOS DE BAR</a:t>
            </a:r>
            <a:endParaRPr lang="es-CL" dirty="0">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2156114" y="1520615"/>
            <a:ext cx="6987886" cy="1371599"/>
          </a:xfrm>
        </p:spPr>
        <p:txBody>
          <a:bodyPr/>
          <a:lstStyle/>
          <a:p>
            <a:r>
              <a:rPr lang="es-CL" dirty="0" smtClean="0">
                <a:effectLst>
                  <a:outerShdw blurRad="38100" dist="38100" dir="2700000" algn="tl">
                    <a:srgbClr val="000000">
                      <a:alpha val="43137"/>
                    </a:srgbClr>
                  </a:outerShdw>
                </a:effectLst>
              </a:rPr>
              <a:t>CARACTERÍSTICAS Y USOS</a:t>
            </a:r>
            <a:endParaRPr lang="es-CL" dirty="0">
              <a:effectLst>
                <a:outerShdw blurRad="38100" dist="38100" dir="2700000" algn="tl">
                  <a:srgbClr val="000000">
                    <a:alpha val="43137"/>
                  </a:srgbClr>
                </a:outerShdw>
              </a:effectLst>
            </a:endParaRPr>
          </a:p>
        </p:txBody>
      </p:sp>
      <p:sp>
        <p:nvSpPr>
          <p:cNvPr id="4" name="Subtítulo 2"/>
          <p:cNvSpPr txBox="1">
            <a:spLocks/>
          </p:cNvSpPr>
          <p:nvPr/>
        </p:nvSpPr>
        <p:spPr>
          <a:xfrm>
            <a:off x="834466" y="5776038"/>
            <a:ext cx="8689976" cy="1371599"/>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pPr algn="l"/>
            <a:r>
              <a:rPr lang="es-CL" dirty="0" smtClean="0">
                <a:solidFill>
                  <a:schemeClr val="tx1"/>
                </a:solidFill>
                <a:effectLst>
                  <a:outerShdw blurRad="38100" dist="38100" dir="2700000" algn="tl">
                    <a:srgbClr val="000000">
                      <a:alpha val="43137"/>
                    </a:srgbClr>
                  </a:outerShdw>
                </a:effectLst>
              </a:rPr>
              <a:t>PROFESORES: JESSENIA VERDUGO – HUGO CORTÉS</a:t>
            </a:r>
          </a:p>
          <a:p>
            <a:pPr algn="l"/>
            <a:r>
              <a:rPr lang="es-CL" dirty="0">
                <a:solidFill>
                  <a:schemeClr val="tx1"/>
                </a:solidFill>
                <a:effectLst>
                  <a:outerShdw blurRad="38100" dist="38100" dir="2700000" algn="tl">
                    <a:srgbClr val="000000">
                      <a:alpha val="43137"/>
                    </a:srgbClr>
                  </a:outerShdw>
                </a:effectLst>
              </a:rPr>
              <a:t>	 </a:t>
            </a:r>
            <a:r>
              <a:rPr lang="es-CL" dirty="0" smtClean="0">
                <a:solidFill>
                  <a:schemeClr val="tx1"/>
                </a:solidFill>
                <a:effectLst>
                  <a:outerShdw blurRad="38100" dist="38100" dir="2700000" algn="tl">
                    <a:srgbClr val="000000">
                      <a:alpha val="43137"/>
                    </a:srgbClr>
                  </a:outerShdw>
                </a:effectLst>
              </a:rPr>
              <a:t>        FRANCISCA FLORES – FELIPE BELMAR</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8084" y="3376644"/>
            <a:ext cx="4754383" cy="3803328"/>
          </a:xfrm>
          <a:prstGeom prst="rect">
            <a:avLst/>
          </a:prstGeom>
        </p:spPr>
      </p:pic>
      <p:pic>
        <p:nvPicPr>
          <p:cNvPr id="6" name="Imagen 5"/>
          <p:cNvPicPr>
            <a:picLocks noChangeAspect="1"/>
          </p:cNvPicPr>
          <p:nvPr/>
        </p:nvPicPr>
        <p:blipFill>
          <a:blip r:embed="rId3"/>
          <a:stretch>
            <a:fillRect/>
          </a:stretch>
        </p:blipFill>
        <p:spPr>
          <a:xfrm>
            <a:off x="2602057" y="2169366"/>
            <a:ext cx="6096000" cy="3514725"/>
          </a:xfrm>
          <a:prstGeom prst="rect">
            <a:avLst/>
          </a:prstGeom>
        </p:spPr>
      </p:pic>
    </p:spTree>
    <p:extLst>
      <p:ext uri="{BB962C8B-B14F-4D97-AF65-F5344CB8AC3E}">
        <p14:creationId xmlns:p14="http://schemas.microsoft.com/office/powerpoint/2010/main" val="2737824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508762" y="4511129"/>
            <a:ext cx="3110913" cy="2147248"/>
          </a:xfrm>
        </p:spPr>
        <p:txBody>
          <a:bodyPr>
            <a:normAutofit fontScale="92500" lnSpcReduction="20000"/>
          </a:bodyPr>
          <a:lstStyle/>
          <a:p>
            <a:pPr marL="0" indent="0" algn="just">
              <a:buNone/>
            </a:pPr>
            <a:r>
              <a:rPr lang="es-CL" dirty="0"/>
              <a:t>Un vaso de trago corto también conocido como </a:t>
            </a:r>
            <a:r>
              <a:rPr lang="es-CL" dirty="0" smtClean="0"/>
              <a:t>corto </a:t>
            </a:r>
            <a:r>
              <a:rPr lang="es-CL" dirty="0"/>
              <a:t>o </a:t>
            </a:r>
            <a:r>
              <a:rPr lang="es-CL" dirty="0" smtClean="0"/>
              <a:t>tequila. </a:t>
            </a:r>
            <a:r>
              <a:rPr lang="es-CL" dirty="0"/>
              <a:t>es un vaso diseñado para medir o beber una cantidad de </a:t>
            </a:r>
            <a:r>
              <a:rPr lang="es-CL" dirty="0" smtClean="0"/>
              <a:t>licor pequeña.</a:t>
            </a:r>
            <a:endParaRPr lang="es-CL" dirty="0"/>
          </a:p>
        </p:txBody>
      </p:sp>
      <p:sp>
        <p:nvSpPr>
          <p:cNvPr id="4" name="Marcador de contenido 2"/>
          <p:cNvSpPr txBox="1">
            <a:spLocks/>
          </p:cNvSpPr>
          <p:nvPr/>
        </p:nvSpPr>
        <p:spPr>
          <a:xfrm>
            <a:off x="846155" y="1033291"/>
            <a:ext cx="2773520" cy="95159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Vaso </a:t>
            </a:r>
            <a:r>
              <a:rPr lang="es-CL" dirty="0" err="1" smtClean="0"/>
              <a:t>shot</a:t>
            </a:r>
            <a:endParaRPr lang="es-CL" dirty="0"/>
          </a:p>
        </p:txBody>
      </p:sp>
      <p:sp>
        <p:nvSpPr>
          <p:cNvPr id="6" name="Marcador de contenido 2"/>
          <p:cNvSpPr txBox="1">
            <a:spLocks/>
          </p:cNvSpPr>
          <p:nvPr/>
        </p:nvSpPr>
        <p:spPr>
          <a:xfrm>
            <a:off x="4153886" y="4427714"/>
            <a:ext cx="3287062" cy="243028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es-CL" dirty="0"/>
              <a:t>Es un vaso largo y delgado, su nombre fue heredado del cóctel que se servía en su interior “TOM COLLINS”. Su uso es muy variado ya que es un recipiente </a:t>
            </a:r>
            <a:r>
              <a:rPr lang="es-CL" dirty="0" smtClean="0"/>
              <a:t>muy versátil.</a:t>
            </a:r>
            <a:endParaRPr lang="es-CL" dirty="0"/>
          </a:p>
        </p:txBody>
      </p:sp>
      <p:sp>
        <p:nvSpPr>
          <p:cNvPr id="7" name="Marcador de contenido 2"/>
          <p:cNvSpPr txBox="1">
            <a:spLocks/>
          </p:cNvSpPr>
          <p:nvPr/>
        </p:nvSpPr>
        <p:spPr>
          <a:xfrm>
            <a:off x="4649811" y="1013563"/>
            <a:ext cx="2394933" cy="7811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Vaso Collins o </a:t>
            </a:r>
            <a:r>
              <a:rPr lang="es-CL" dirty="0" err="1" smtClean="0"/>
              <a:t>zombie</a:t>
            </a:r>
            <a:endParaRPr lang="es-CL" dirty="0"/>
          </a:p>
        </p:txBody>
      </p:sp>
      <p:sp>
        <p:nvSpPr>
          <p:cNvPr id="10" name="Marcador de contenido 2"/>
          <p:cNvSpPr txBox="1">
            <a:spLocks/>
          </p:cNvSpPr>
          <p:nvPr/>
        </p:nvSpPr>
        <p:spPr>
          <a:xfrm>
            <a:off x="8148660" y="4427714"/>
            <a:ext cx="3828692" cy="243028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es-CL" dirty="0" smtClean="0"/>
              <a:t>Aunque a simple vista es una copa, Se </a:t>
            </a:r>
            <a:r>
              <a:rPr lang="es-CL" dirty="0"/>
              <a:t>trata de un vaso alargado con una capacidad entre 5 y 6 onzas aproximadamente. Suele usarse para servir los cócteles llamados “SOUR” o los “FIZZ”. Estos vasos permiten servir una cantidad generosa de bebida en ellos.</a:t>
            </a:r>
          </a:p>
        </p:txBody>
      </p:sp>
      <p:sp>
        <p:nvSpPr>
          <p:cNvPr id="11" name="Marcador de contenido 2"/>
          <p:cNvSpPr txBox="1">
            <a:spLocks/>
          </p:cNvSpPr>
          <p:nvPr/>
        </p:nvSpPr>
        <p:spPr>
          <a:xfrm>
            <a:off x="8633361" y="1033291"/>
            <a:ext cx="2495014" cy="4426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Vaso sour</a:t>
            </a:r>
            <a:endParaRPr lang="es-CL" dirty="0"/>
          </a:p>
        </p:txBody>
      </p:sp>
      <p:pic>
        <p:nvPicPr>
          <p:cNvPr id="9" name="Imagen 8"/>
          <p:cNvPicPr>
            <a:picLocks noChangeAspect="1"/>
          </p:cNvPicPr>
          <p:nvPr/>
        </p:nvPicPr>
        <p:blipFill>
          <a:blip r:embed="rId2"/>
          <a:stretch>
            <a:fillRect/>
          </a:stretch>
        </p:blipFill>
        <p:spPr>
          <a:xfrm>
            <a:off x="1111836" y="2158819"/>
            <a:ext cx="1904764" cy="1904764"/>
          </a:xfrm>
          <a:prstGeom prst="rect">
            <a:avLst/>
          </a:prstGeom>
        </p:spPr>
      </p:pic>
      <p:pic>
        <p:nvPicPr>
          <p:cNvPr id="12" name="Imagen 11"/>
          <p:cNvPicPr>
            <a:picLocks noChangeAspect="1"/>
          </p:cNvPicPr>
          <p:nvPr/>
        </p:nvPicPr>
        <p:blipFill>
          <a:blip r:embed="rId3"/>
          <a:stretch>
            <a:fillRect/>
          </a:stretch>
        </p:blipFill>
        <p:spPr>
          <a:xfrm>
            <a:off x="5002481" y="1794688"/>
            <a:ext cx="1589871" cy="2633026"/>
          </a:xfrm>
          <a:prstGeom prst="rect">
            <a:avLst/>
          </a:prstGeom>
        </p:spPr>
      </p:pic>
      <p:pic>
        <p:nvPicPr>
          <p:cNvPr id="13" name="Imagen 12"/>
          <p:cNvPicPr>
            <a:picLocks noChangeAspect="1"/>
          </p:cNvPicPr>
          <p:nvPr/>
        </p:nvPicPr>
        <p:blipFill>
          <a:blip r:embed="rId4"/>
          <a:stretch>
            <a:fillRect/>
          </a:stretch>
        </p:blipFill>
        <p:spPr>
          <a:xfrm>
            <a:off x="9334527" y="1404125"/>
            <a:ext cx="1092682" cy="2991549"/>
          </a:xfrm>
          <a:prstGeom prst="rect">
            <a:avLst/>
          </a:prstGeom>
        </p:spPr>
      </p:pic>
    </p:spTree>
    <p:extLst>
      <p:ext uri="{BB962C8B-B14F-4D97-AF65-F5344CB8AC3E}">
        <p14:creationId xmlns:p14="http://schemas.microsoft.com/office/powerpoint/2010/main" val="2074686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2354" y="253354"/>
            <a:ext cx="10364451" cy="952706"/>
          </a:xfrm>
        </p:spPr>
        <p:txBody>
          <a:bodyPr>
            <a:normAutofit/>
          </a:bodyPr>
          <a:lstStyle/>
          <a:p>
            <a:r>
              <a:rPr lang="es-CL" dirty="0" smtClean="0"/>
              <a:t>Utensilios de bar</a:t>
            </a:r>
            <a:endParaRPr lang="es-CL" dirty="0"/>
          </a:p>
        </p:txBody>
      </p:sp>
      <p:sp>
        <p:nvSpPr>
          <p:cNvPr id="3" name="Marcador de contenido 2"/>
          <p:cNvSpPr>
            <a:spLocks noGrp="1"/>
          </p:cNvSpPr>
          <p:nvPr>
            <p:ph sz="quarter" idx="13"/>
          </p:nvPr>
        </p:nvSpPr>
        <p:spPr>
          <a:xfrm>
            <a:off x="270456" y="4430332"/>
            <a:ext cx="3456815" cy="2622822"/>
          </a:xfrm>
        </p:spPr>
        <p:txBody>
          <a:bodyPr>
            <a:normAutofit fontScale="70000" lnSpcReduction="20000"/>
          </a:bodyPr>
          <a:lstStyle/>
          <a:p>
            <a:pPr marL="0" indent="0" algn="just">
              <a:buNone/>
            </a:pPr>
            <a:r>
              <a:rPr lang="es-CL" dirty="0"/>
              <a:t>Este sacacorchos es el más frecuente entre profesionales y aficionados con conocimiento por su </a:t>
            </a:r>
            <a:r>
              <a:rPr lang="es-CL" dirty="0" smtClean="0"/>
              <a:t>precisión. Como </a:t>
            </a:r>
            <a:r>
              <a:rPr lang="es-CL" dirty="0"/>
              <a:t>su nombre bien indica son necesarios dos pasos de apoyo para abrir la botella de una forma sencilla. Su tamaño es pequeño y viene con un </a:t>
            </a:r>
            <a:r>
              <a:rPr lang="es-CL" dirty="0" err="1"/>
              <a:t>cortacápsulas</a:t>
            </a:r>
            <a:r>
              <a:rPr lang="es-CL" dirty="0"/>
              <a:t> lo que le da un </a:t>
            </a:r>
            <a:r>
              <a:rPr lang="es-CL" dirty="0" smtClean="0"/>
              <a:t>plus. El </a:t>
            </a:r>
            <a:r>
              <a:rPr lang="es-CL" dirty="0"/>
              <a:t>único </a:t>
            </a:r>
            <a:r>
              <a:rPr lang="es-CL" dirty="0" smtClean="0"/>
              <a:t>inconveniente </a:t>
            </a:r>
            <a:r>
              <a:rPr lang="es-CL" dirty="0"/>
              <a:t>es que su uso para principiantes puede ser complicado</a:t>
            </a:r>
          </a:p>
        </p:txBody>
      </p:sp>
      <p:sp>
        <p:nvSpPr>
          <p:cNvPr id="4" name="Marcador de contenido 2"/>
          <p:cNvSpPr txBox="1">
            <a:spLocks/>
          </p:cNvSpPr>
          <p:nvPr/>
        </p:nvSpPr>
        <p:spPr>
          <a:xfrm>
            <a:off x="812354" y="1206060"/>
            <a:ext cx="2823246" cy="8934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Sacacorchos de 2 tiempos</a:t>
            </a:r>
            <a:endParaRPr lang="es-CL" dirty="0"/>
          </a:p>
        </p:txBody>
      </p:sp>
      <p:sp>
        <p:nvSpPr>
          <p:cNvPr id="6" name="Marcador de contenido 2"/>
          <p:cNvSpPr txBox="1">
            <a:spLocks/>
          </p:cNvSpPr>
          <p:nvPr/>
        </p:nvSpPr>
        <p:spPr>
          <a:xfrm>
            <a:off x="4153304" y="4576231"/>
            <a:ext cx="3600450" cy="251979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es-CL" dirty="0" smtClean="0"/>
              <a:t>suelen </a:t>
            </a:r>
            <a:r>
              <a:rPr lang="es-CL" dirty="0"/>
              <a:t>estar fabricados en metal, tienen forma de reloj de </a:t>
            </a:r>
            <a:r>
              <a:rPr lang="es-CL" dirty="0" smtClean="0"/>
              <a:t>arena. son </a:t>
            </a:r>
            <a:r>
              <a:rPr lang="es-CL" dirty="0"/>
              <a:t>dos conos pegados por la </a:t>
            </a:r>
            <a:r>
              <a:rPr lang="es-CL" dirty="0" smtClean="0"/>
              <a:t>punta, y </a:t>
            </a:r>
            <a:r>
              <a:rPr lang="es-CL" dirty="0"/>
              <a:t>Como su nombre indica, nos </a:t>
            </a:r>
            <a:r>
              <a:rPr lang="es-CL" dirty="0" smtClean="0"/>
              <a:t>sirven </a:t>
            </a:r>
            <a:r>
              <a:rPr lang="es-CL" dirty="0"/>
              <a:t>para medir las dosis que vamos a echar en el cóctel, y según el modelo el lado ancho puede ser de una onza y media o de dos onzas, mientras que el lado pequeño es de ¾ de onza o 1 onza.</a:t>
            </a:r>
          </a:p>
        </p:txBody>
      </p:sp>
      <p:sp>
        <p:nvSpPr>
          <p:cNvPr id="10" name="Marcador de contenido 2"/>
          <p:cNvSpPr txBox="1">
            <a:spLocks/>
          </p:cNvSpPr>
          <p:nvPr/>
        </p:nvSpPr>
        <p:spPr>
          <a:xfrm>
            <a:off x="8251691" y="4436824"/>
            <a:ext cx="3464416" cy="247692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es-CL" dirty="0"/>
              <a:t>Es un elemento de acero inoxidable, con mango, que se ajusta en el vaso mezclador. Puede ser el típico colador de malla fina o un pasador con una espiral que sirve para colar la mezcla, evitando que se filtren las pulpas de los zumos o los hielos.</a:t>
            </a:r>
          </a:p>
        </p:txBody>
      </p:sp>
      <p:sp>
        <p:nvSpPr>
          <p:cNvPr id="12" name="Marcador de contenido 2"/>
          <p:cNvSpPr txBox="1">
            <a:spLocks/>
          </p:cNvSpPr>
          <p:nvPr/>
        </p:nvSpPr>
        <p:spPr>
          <a:xfrm>
            <a:off x="4541906" y="1069029"/>
            <a:ext cx="2823246" cy="8934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Medidor de onzas o </a:t>
            </a:r>
            <a:r>
              <a:rPr lang="es-CL" dirty="0" err="1" smtClean="0"/>
              <a:t>jigger</a:t>
            </a:r>
            <a:endParaRPr lang="es-CL" dirty="0"/>
          </a:p>
        </p:txBody>
      </p:sp>
      <p:sp>
        <p:nvSpPr>
          <p:cNvPr id="14" name="Marcador de contenido 2"/>
          <p:cNvSpPr txBox="1">
            <a:spLocks/>
          </p:cNvSpPr>
          <p:nvPr/>
        </p:nvSpPr>
        <p:spPr>
          <a:xfrm>
            <a:off x="8572276" y="1137545"/>
            <a:ext cx="2823246" cy="8934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gusanillo</a:t>
            </a:r>
            <a:endParaRPr lang="es-CL" dirty="0"/>
          </a:p>
        </p:txBody>
      </p:sp>
      <p:pic>
        <p:nvPicPr>
          <p:cNvPr id="5" name="Imagen 4"/>
          <p:cNvPicPr>
            <a:picLocks noChangeAspect="1"/>
          </p:cNvPicPr>
          <p:nvPr/>
        </p:nvPicPr>
        <p:blipFill>
          <a:blip r:embed="rId2"/>
          <a:stretch>
            <a:fillRect/>
          </a:stretch>
        </p:blipFill>
        <p:spPr>
          <a:xfrm>
            <a:off x="1155363" y="2060714"/>
            <a:ext cx="1775989" cy="2298870"/>
          </a:xfrm>
          <a:prstGeom prst="rect">
            <a:avLst/>
          </a:prstGeom>
        </p:spPr>
      </p:pic>
      <p:pic>
        <p:nvPicPr>
          <p:cNvPr id="7" name="Imagen 6"/>
          <p:cNvPicPr>
            <a:picLocks noChangeAspect="1"/>
          </p:cNvPicPr>
          <p:nvPr/>
        </p:nvPicPr>
        <p:blipFill>
          <a:blip r:embed="rId3"/>
          <a:stretch>
            <a:fillRect/>
          </a:stretch>
        </p:blipFill>
        <p:spPr>
          <a:xfrm>
            <a:off x="5309948" y="1962438"/>
            <a:ext cx="1138176" cy="2169132"/>
          </a:xfrm>
          <a:prstGeom prst="rect">
            <a:avLst/>
          </a:prstGeom>
        </p:spPr>
      </p:pic>
      <p:pic>
        <p:nvPicPr>
          <p:cNvPr id="9" name="Imagen 8"/>
          <p:cNvPicPr>
            <a:picLocks noChangeAspect="1"/>
          </p:cNvPicPr>
          <p:nvPr/>
        </p:nvPicPr>
        <p:blipFill>
          <a:blip r:embed="rId4"/>
          <a:stretch>
            <a:fillRect/>
          </a:stretch>
        </p:blipFill>
        <p:spPr>
          <a:xfrm>
            <a:off x="8717543" y="1735365"/>
            <a:ext cx="2459262" cy="2396205"/>
          </a:xfrm>
          <a:prstGeom prst="rect">
            <a:avLst/>
          </a:prstGeom>
        </p:spPr>
      </p:pic>
    </p:spTree>
    <p:extLst>
      <p:ext uri="{BB962C8B-B14F-4D97-AF65-F5344CB8AC3E}">
        <p14:creationId xmlns:p14="http://schemas.microsoft.com/office/powerpoint/2010/main" val="3780076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508762" y="4511129"/>
            <a:ext cx="3110913" cy="2346870"/>
          </a:xfrm>
        </p:spPr>
        <p:txBody>
          <a:bodyPr>
            <a:normAutofit fontScale="85000" lnSpcReduction="20000"/>
          </a:bodyPr>
          <a:lstStyle/>
          <a:p>
            <a:pPr marL="0" indent="0" algn="just">
              <a:buNone/>
            </a:pPr>
            <a:r>
              <a:rPr lang="es-CL" dirty="0"/>
              <a:t>Es una cucharilla con el mango muy largo que nos ayuda a precisar las medidas y se utiliza para mezclar los ingredientes en el vaso mezclador. En general suele tener una capacidad de 5 </a:t>
            </a:r>
            <a:r>
              <a:rPr lang="es-CL" dirty="0" err="1"/>
              <a:t>cc.</a:t>
            </a:r>
            <a:endParaRPr lang="es-CL" dirty="0"/>
          </a:p>
        </p:txBody>
      </p:sp>
      <p:sp>
        <p:nvSpPr>
          <p:cNvPr id="4" name="Marcador de contenido 2"/>
          <p:cNvSpPr txBox="1">
            <a:spLocks/>
          </p:cNvSpPr>
          <p:nvPr/>
        </p:nvSpPr>
        <p:spPr>
          <a:xfrm>
            <a:off x="846155" y="557492"/>
            <a:ext cx="2773520" cy="95159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Cuchara de bar o mezcladora</a:t>
            </a:r>
            <a:endParaRPr lang="es-CL" dirty="0"/>
          </a:p>
        </p:txBody>
      </p:sp>
      <p:sp>
        <p:nvSpPr>
          <p:cNvPr id="6" name="Marcador de contenido 2"/>
          <p:cNvSpPr txBox="1">
            <a:spLocks/>
          </p:cNvSpPr>
          <p:nvPr/>
        </p:nvSpPr>
        <p:spPr>
          <a:xfrm>
            <a:off x="3994374" y="4352703"/>
            <a:ext cx="3606084" cy="258030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es-CL" dirty="0" smtClean="0"/>
              <a:t>Se </a:t>
            </a:r>
            <a:r>
              <a:rPr lang="es-CL" dirty="0"/>
              <a:t>utiliza para triturar y extraer toda la esencia de las frutas, de las hierbas aromáticas, etc. Hay de diferentes </a:t>
            </a:r>
            <a:r>
              <a:rPr lang="es-CL" dirty="0" smtClean="0"/>
              <a:t>materiales, </a:t>
            </a:r>
            <a:r>
              <a:rPr lang="es-CL" dirty="0"/>
              <a:t>de acero inoxidable y plástico estriado, que se utiliza más para las frutas, y un </a:t>
            </a:r>
            <a:r>
              <a:rPr lang="es-CL" dirty="0" err="1"/>
              <a:t>muddler</a:t>
            </a:r>
            <a:r>
              <a:rPr lang="es-CL" dirty="0"/>
              <a:t> de madera lisa, que suele estar más indicado para machacar las hierbas </a:t>
            </a:r>
            <a:r>
              <a:rPr lang="es-CL" dirty="0" smtClean="0"/>
              <a:t>aromáticas o limones.</a:t>
            </a:r>
            <a:endParaRPr lang="es-CL" dirty="0"/>
          </a:p>
        </p:txBody>
      </p:sp>
      <p:sp>
        <p:nvSpPr>
          <p:cNvPr id="7" name="Marcador de contenido 2"/>
          <p:cNvSpPr txBox="1">
            <a:spLocks/>
          </p:cNvSpPr>
          <p:nvPr/>
        </p:nvSpPr>
        <p:spPr>
          <a:xfrm>
            <a:off x="4599950" y="527987"/>
            <a:ext cx="2394933" cy="7811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err="1" smtClean="0"/>
              <a:t>Muddler</a:t>
            </a:r>
            <a:r>
              <a:rPr lang="es-CL" dirty="0" smtClean="0"/>
              <a:t> o mortero</a:t>
            </a:r>
            <a:endParaRPr lang="es-CL" dirty="0"/>
          </a:p>
        </p:txBody>
      </p:sp>
      <p:sp>
        <p:nvSpPr>
          <p:cNvPr id="10" name="Marcador de contenido 2"/>
          <p:cNvSpPr txBox="1">
            <a:spLocks/>
          </p:cNvSpPr>
          <p:nvPr/>
        </p:nvSpPr>
        <p:spPr>
          <a:xfrm>
            <a:off x="8122902" y="4300831"/>
            <a:ext cx="3828692" cy="261703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es-CL" dirty="0" smtClean="0"/>
              <a:t>posee </a:t>
            </a:r>
            <a:r>
              <a:rPr lang="es-CL" dirty="0"/>
              <a:t>diversos diseños y puede ser manual o </a:t>
            </a:r>
            <a:r>
              <a:rPr lang="es-CL" dirty="0" smtClean="0"/>
              <a:t>eléctrico</a:t>
            </a:r>
            <a:r>
              <a:rPr lang="es-CL" dirty="0"/>
              <a:t>, nos permite extraer el jugo de los cítricos, filtrando su contenido y dejando como resultado un jugo natural. El exprimidor es primordial para preparar cócteles a los que les tengamos que añadir cítricos, ya que nos ahorra tiempo y descarta las molestas y amargas semillas.</a:t>
            </a:r>
          </a:p>
        </p:txBody>
      </p:sp>
      <p:sp>
        <p:nvSpPr>
          <p:cNvPr id="11" name="Marcador de contenido 2"/>
          <p:cNvSpPr txBox="1">
            <a:spLocks/>
          </p:cNvSpPr>
          <p:nvPr/>
        </p:nvSpPr>
        <p:spPr>
          <a:xfrm>
            <a:off x="8448541" y="697224"/>
            <a:ext cx="2589682" cy="44264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Exprimidor de cítricos</a:t>
            </a:r>
            <a:endParaRPr lang="es-CL" dirty="0"/>
          </a:p>
        </p:txBody>
      </p:sp>
      <p:pic>
        <p:nvPicPr>
          <p:cNvPr id="2" name="Imagen 1"/>
          <p:cNvPicPr>
            <a:picLocks noChangeAspect="1"/>
          </p:cNvPicPr>
          <p:nvPr/>
        </p:nvPicPr>
        <p:blipFill>
          <a:blip r:embed="rId2"/>
          <a:stretch>
            <a:fillRect/>
          </a:stretch>
        </p:blipFill>
        <p:spPr>
          <a:xfrm>
            <a:off x="702891" y="1475940"/>
            <a:ext cx="2722654" cy="2722654"/>
          </a:xfrm>
          <a:prstGeom prst="rect">
            <a:avLst/>
          </a:prstGeom>
        </p:spPr>
      </p:pic>
      <p:pic>
        <p:nvPicPr>
          <p:cNvPr id="5" name="Imagen 4"/>
          <p:cNvPicPr>
            <a:picLocks noChangeAspect="1"/>
          </p:cNvPicPr>
          <p:nvPr/>
        </p:nvPicPr>
        <p:blipFill>
          <a:blip r:embed="rId3"/>
          <a:stretch>
            <a:fillRect/>
          </a:stretch>
        </p:blipFill>
        <p:spPr>
          <a:xfrm>
            <a:off x="4126711" y="1648701"/>
            <a:ext cx="1630145" cy="2364413"/>
          </a:xfrm>
          <a:prstGeom prst="rect">
            <a:avLst/>
          </a:prstGeom>
        </p:spPr>
      </p:pic>
      <p:pic>
        <p:nvPicPr>
          <p:cNvPr id="8" name="Imagen 7"/>
          <p:cNvPicPr>
            <a:picLocks noChangeAspect="1"/>
          </p:cNvPicPr>
          <p:nvPr/>
        </p:nvPicPr>
        <p:blipFill>
          <a:blip r:embed="rId4"/>
          <a:stretch>
            <a:fillRect/>
          </a:stretch>
        </p:blipFill>
        <p:spPr>
          <a:xfrm>
            <a:off x="5756857" y="1648700"/>
            <a:ext cx="1584101" cy="2364413"/>
          </a:xfrm>
          <a:prstGeom prst="rect">
            <a:avLst/>
          </a:prstGeom>
        </p:spPr>
      </p:pic>
      <p:pic>
        <p:nvPicPr>
          <p:cNvPr id="14" name="Imagen 13"/>
          <p:cNvPicPr>
            <a:picLocks noChangeAspect="1"/>
          </p:cNvPicPr>
          <p:nvPr/>
        </p:nvPicPr>
        <p:blipFill>
          <a:blip r:embed="rId5"/>
          <a:stretch>
            <a:fillRect/>
          </a:stretch>
        </p:blipFill>
        <p:spPr>
          <a:xfrm>
            <a:off x="7956997" y="1371370"/>
            <a:ext cx="3994597" cy="2697964"/>
          </a:xfrm>
          <a:prstGeom prst="rect">
            <a:avLst/>
          </a:prstGeom>
        </p:spPr>
      </p:pic>
    </p:spTree>
    <p:extLst>
      <p:ext uri="{BB962C8B-B14F-4D97-AF65-F5344CB8AC3E}">
        <p14:creationId xmlns:p14="http://schemas.microsoft.com/office/powerpoint/2010/main" val="473842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508762" y="4511129"/>
            <a:ext cx="3110913" cy="2346870"/>
          </a:xfrm>
        </p:spPr>
        <p:txBody>
          <a:bodyPr>
            <a:normAutofit fontScale="70000" lnSpcReduction="20000"/>
          </a:bodyPr>
          <a:lstStyle/>
          <a:p>
            <a:pPr marL="0" indent="0" algn="just">
              <a:buNone/>
            </a:pPr>
            <a:r>
              <a:rPr lang="es-CL" dirty="0"/>
              <a:t>Son dos instrumentos básicos y complementarios que normalmente son de acero inoxidable, aunque también las hay de plástico. La cubitera nos ayuda a mantener el hielo aislados y frío, y las pinzas nos ayudan a coger los hielos y añadirlos a las bebidas sin tocarlos con las manos.</a:t>
            </a:r>
          </a:p>
        </p:txBody>
      </p:sp>
      <p:sp>
        <p:nvSpPr>
          <p:cNvPr id="4" name="Marcador de contenido 2"/>
          <p:cNvSpPr txBox="1">
            <a:spLocks/>
          </p:cNvSpPr>
          <p:nvPr/>
        </p:nvSpPr>
        <p:spPr>
          <a:xfrm>
            <a:off x="846155" y="557492"/>
            <a:ext cx="2773520" cy="95159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Hielera y pinzas para hielo</a:t>
            </a:r>
            <a:endParaRPr lang="es-CL" dirty="0"/>
          </a:p>
        </p:txBody>
      </p:sp>
      <p:sp>
        <p:nvSpPr>
          <p:cNvPr id="6" name="Marcador de contenido 2"/>
          <p:cNvSpPr txBox="1">
            <a:spLocks/>
          </p:cNvSpPr>
          <p:nvPr/>
        </p:nvSpPr>
        <p:spPr>
          <a:xfrm>
            <a:off x="4104806" y="4656132"/>
            <a:ext cx="3385220" cy="190642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es-CL" dirty="0"/>
              <a:t>Este utensilio eléctrico nos ayuda a triturar y mezclar sin problemas todas las bebidas con sus ingredientes, bien sean trozos de fruta, crema o helado.</a:t>
            </a:r>
          </a:p>
        </p:txBody>
      </p:sp>
      <p:sp>
        <p:nvSpPr>
          <p:cNvPr id="7" name="Marcador de contenido 2"/>
          <p:cNvSpPr txBox="1">
            <a:spLocks/>
          </p:cNvSpPr>
          <p:nvPr/>
        </p:nvSpPr>
        <p:spPr>
          <a:xfrm>
            <a:off x="4599950" y="527987"/>
            <a:ext cx="2394933" cy="78112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Licuadora de bar</a:t>
            </a:r>
            <a:endParaRPr lang="es-CL" dirty="0"/>
          </a:p>
        </p:txBody>
      </p:sp>
      <p:sp>
        <p:nvSpPr>
          <p:cNvPr id="10" name="Marcador de contenido 2"/>
          <p:cNvSpPr txBox="1">
            <a:spLocks/>
          </p:cNvSpPr>
          <p:nvPr/>
        </p:nvSpPr>
        <p:spPr>
          <a:xfrm>
            <a:off x="8122902" y="4511129"/>
            <a:ext cx="3828692" cy="223740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es-CL" dirty="0"/>
              <a:t>Este </a:t>
            </a:r>
            <a:r>
              <a:rPr lang="es-CL" dirty="0" err="1"/>
              <a:t>mixer</a:t>
            </a:r>
            <a:r>
              <a:rPr lang="es-CL" dirty="0"/>
              <a:t> es esencial para preparar nuestro cóctel, ya que es un vaso ancho que posee una gran capacidad (750cl. aproximadamente) y se utiliza para mezclar todos los ingredientes. Normalmente líquidos de poca densidad y mezclas sin azúcar</a:t>
            </a:r>
          </a:p>
        </p:txBody>
      </p:sp>
      <p:sp>
        <p:nvSpPr>
          <p:cNvPr id="11" name="Marcador de contenido 2"/>
          <p:cNvSpPr txBox="1">
            <a:spLocks/>
          </p:cNvSpPr>
          <p:nvPr/>
        </p:nvSpPr>
        <p:spPr>
          <a:xfrm>
            <a:off x="8384147" y="557492"/>
            <a:ext cx="2589682" cy="4426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Vaso mezclador</a:t>
            </a:r>
            <a:endParaRPr lang="es-CL" dirty="0"/>
          </a:p>
        </p:txBody>
      </p:sp>
      <p:pic>
        <p:nvPicPr>
          <p:cNvPr id="9" name="Imagen 8"/>
          <p:cNvPicPr>
            <a:picLocks noChangeAspect="1"/>
          </p:cNvPicPr>
          <p:nvPr/>
        </p:nvPicPr>
        <p:blipFill>
          <a:blip r:embed="rId2"/>
          <a:stretch>
            <a:fillRect/>
          </a:stretch>
        </p:blipFill>
        <p:spPr>
          <a:xfrm>
            <a:off x="684107" y="1450795"/>
            <a:ext cx="2760222" cy="2760222"/>
          </a:xfrm>
          <a:prstGeom prst="rect">
            <a:avLst/>
          </a:prstGeom>
        </p:spPr>
      </p:pic>
      <p:pic>
        <p:nvPicPr>
          <p:cNvPr id="12" name="Imagen 11"/>
          <p:cNvPicPr>
            <a:picLocks noChangeAspect="1"/>
          </p:cNvPicPr>
          <p:nvPr/>
        </p:nvPicPr>
        <p:blipFill>
          <a:blip r:embed="rId3"/>
          <a:stretch>
            <a:fillRect/>
          </a:stretch>
        </p:blipFill>
        <p:spPr>
          <a:xfrm>
            <a:off x="5198849" y="1255150"/>
            <a:ext cx="1178974" cy="2745442"/>
          </a:xfrm>
          <a:prstGeom prst="rect">
            <a:avLst/>
          </a:prstGeom>
        </p:spPr>
      </p:pic>
      <p:pic>
        <p:nvPicPr>
          <p:cNvPr id="13" name="Imagen 12"/>
          <p:cNvPicPr>
            <a:picLocks noChangeAspect="1"/>
          </p:cNvPicPr>
          <p:nvPr/>
        </p:nvPicPr>
        <p:blipFill>
          <a:blip r:embed="rId4"/>
          <a:stretch>
            <a:fillRect/>
          </a:stretch>
        </p:blipFill>
        <p:spPr>
          <a:xfrm>
            <a:off x="9046256" y="1369936"/>
            <a:ext cx="1612337" cy="2630656"/>
          </a:xfrm>
          <a:prstGeom prst="rect">
            <a:avLst/>
          </a:prstGeom>
        </p:spPr>
      </p:pic>
    </p:spTree>
    <p:extLst>
      <p:ext uri="{BB962C8B-B14F-4D97-AF65-F5344CB8AC3E}">
        <p14:creationId xmlns:p14="http://schemas.microsoft.com/office/powerpoint/2010/main" val="3244470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508762" y="4881093"/>
            <a:ext cx="3110913" cy="1976905"/>
          </a:xfrm>
        </p:spPr>
        <p:txBody>
          <a:bodyPr>
            <a:normAutofit fontScale="85000" lnSpcReduction="20000"/>
          </a:bodyPr>
          <a:lstStyle/>
          <a:p>
            <a:pPr marL="0" indent="0" algn="just">
              <a:buNone/>
            </a:pPr>
            <a:r>
              <a:rPr lang="es-CL" dirty="0"/>
              <a:t>consiste en un vaso, </a:t>
            </a:r>
            <a:r>
              <a:rPr lang="es-CL" dirty="0" err="1" smtClean="0"/>
              <a:t>cubrevaso</a:t>
            </a:r>
            <a:r>
              <a:rPr lang="es-CL" dirty="0" smtClean="0"/>
              <a:t> </a:t>
            </a:r>
            <a:r>
              <a:rPr lang="es-CL" dirty="0"/>
              <a:t>y finalmente </a:t>
            </a:r>
            <a:r>
              <a:rPr lang="es-CL" dirty="0" smtClean="0"/>
              <a:t>tapa. </a:t>
            </a:r>
            <a:r>
              <a:rPr lang="es-CL" dirty="0"/>
              <a:t>Es conocida también como coctelera clásica o con </a:t>
            </a:r>
            <a:r>
              <a:rPr lang="es-CL" dirty="0" smtClean="0"/>
              <a:t>colador y es enteramente de acero inoxidable.</a:t>
            </a:r>
            <a:r>
              <a:rPr lang="es-CL" dirty="0"/>
              <a:t> </a:t>
            </a:r>
            <a:endParaRPr lang="es-CL" dirty="0"/>
          </a:p>
        </p:txBody>
      </p:sp>
      <p:sp>
        <p:nvSpPr>
          <p:cNvPr id="4" name="Marcador de contenido 2"/>
          <p:cNvSpPr txBox="1">
            <a:spLocks/>
          </p:cNvSpPr>
          <p:nvPr/>
        </p:nvSpPr>
        <p:spPr>
          <a:xfrm>
            <a:off x="846155" y="557492"/>
            <a:ext cx="2773520" cy="95159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Coctelera de 3 cuerpos</a:t>
            </a:r>
            <a:endParaRPr lang="es-CL" dirty="0"/>
          </a:p>
        </p:txBody>
      </p:sp>
      <p:sp>
        <p:nvSpPr>
          <p:cNvPr id="6" name="Marcador de contenido 2"/>
          <p:cNvSpPr txBox="1">
            <a:spLocks/>
          </p:cNvSpPr>
          <p:nvPr/>
        </p:nvSpPr>
        <p:spPr>
          <a:xfrm>
            <a:off x="3881502" y="4678554"/>
            <a:ext cx="3979572" cy="217944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es-CL" dirty="0"/>
              <a:t>Ésta es una coctelera de dos cuerpos consistente en dos </a:t>
            </a:r>
            <a:r>
              <a:rPr lang="es-CL" dirty="0" smtClean="0"/>
              <a:t>vasos, uno de vidrio y otro de metal, </a:t>
            </a:r>
            <a:r>
              <a:rPr lang="es-CL" dirty="0"/>
              <a:t>que encajan entre si a </a:t>
            </a:r>
            <a:r>
              <a:rPr lang="es-CL" dirty="0" smtClean="0"/>
              <a:t>presión. </a:t>
            </a:r>
            <a:r>
              <a:rPr lang="es-CL" dirty="0"/>
              <a:t>Esta coctelera es la más utilizada por los profesionales, ya que ofrece mayor rapidez en el flujo de trabajo del barman.</a:t>
            </a:r>
          </a:p>
        </p:txBody>
      </p:sp>
      <p:sp>
        <p:nvSpPr>
          <p:cNvPr id="7" name="Marcador de contenido 2"/>
          <p:cNvSpPr txBox="1">
            <a:spLocks/>
          </p:cNvSpPr>
          <p:nvPr/>
        </p:nvSpPr>
        <p:spPr>
          <a:xfrm>
            <a:off x="4533363" y="527986"/>
            <a:ext cx="2704564" cy="98110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Coctelera americana tipo </a:t>
            </a:r>
            <a:r>
              <a:rPr lang="es-CL" dirty="0" err="1" smtClean="0"/>
              <a:t>boston</a:t>
            </a:r>
            <a:endParaRPr lang="es-CL" dirty="0"/>
          </a:p>
        </p:txBody>
      </p:sp>
      <p:sp>
        <p:nvSpPr>
          <p:cNvPr id="10" name="Marcador de contenido 2"/>
          <p:cNvSpPr txBox="1">
            <a:spLocks/>
          </p:cNvSpPr>
          <p:nvPr/>
        </p:nvSpPr>
        <p:spPr>
          <a:xfrm>
            <a:off x="8122902" y="4678554"/>
            <a:ext cx="3828692" cy="206997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es-CL" dirty="0" smtClean="0"/>
              <a:t>Es de acero inoxidable y consta de dos partes, vaso y tapa solamente. Para su uso es necesario utilizar un colador o gusanillo para evitar que pasen las semillas de los cítricos o trozos de hielo.</a:t>
            </a:r>
            <a:endParaRPr lang="es-CL" dirty="0"/>
          </a:p>
        </p:txBody>
      </p:sp>
      <p:sp>
        <p:nvSpPr>
          <p:cNvPr id="11" name="Marcador de contenido 2"/>
          <p:cNvSpPr txBox="1">
            <a:spLocks/>
          </p:cNvSpPr>
          <p:nvPr/>
        </p:nvSpPr>
        <p:spPr>
          <a:xfrm>
            <a:off x="8384147" y="557492"/>
            <a:ext cx="2589682" cy="4426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Coctelera europea</a:t>
            </a:r>
            <a:endParaRPr lang="es-CL" dirty="0"/>
          </a:p>
        </p:txBody>
      </p:sp>
      <p:pic>
        <p:nvPicPr>
          <p:cNvPr id="2" name="Imagen 1"/>
          <p:cNvPicPr>
            <a:picLocks noChangeAspect="1"/>
          </p:cNvPicPr>
          <p:nvPr/>
        </p:nvPicPr>
        <p:blipFill>
          <a:blip r:embed="rId2"/>
          <a:stretch>
            <a:fillRect/>
          </a:stretch>
        </p:blipFill>
        <p:spPr>
          <a:xfrm>
            <a:off x="1413923" y="1640474"/>
            <a:ext cx="1300590" cy="2681905"/>
          </a:xfrm>
          <a:prstGeom prst="rect">
            <a:avLst/>
          </a:prstGeom>
        </p:spPr>
      </p:pic>
      <p:pic>
        <p:nvPicPr>
          <p:cNvPr id="5" name="Imagen 4"/>
          <p:cNvPicPr>
            <a:picLocks noChangeAspect="1"/>
          </p:cNvPicPr>
          <p:nvPr/>
        </p:nvPicPr>
        <p:blipFill>
          <a:blip r:embed="rId3"/>
          <a:stretch>
            <a:fillRect/>
          </a:stretch>
        </p:blipFill>
        <p:spPr>
          <a:xfrm>
            <a:off x="5068708" y="1517611"/>
            <a:ext cx="1457416" cy="2952443"/>
          </a:xfrm>
          <a:prstGeom prst="rect">
            <a:avLst/>
          </a:prstGeom>
        </p:spPr>
      </p:pic>
      <p:pic>
        <p:nvPicPr>
          <p:cNvPr id="8" name="Imagen 7"/>
          <p:cNvPicPr>
            <a:picLocks noChangeAspect="1"/>
          </p:cNvPicPr>
          <p:nvPr/>
        </p:nvPicPr>
        <p:blipFill>
          <a:blip r:embed="rId4"/>
          <a:stretch>
            <a:fillRect/>
          </a:stretch>
        </p:blipFill>
        <p:spPr>
          <a:xfrm>
            <a:off x="9069207" y="1175060"/>
            <a:ext cx="1324044" cy="3147319"/>
          </a:xfrm>
          <a:prstGeom prst="rect">
            <a:avLst/>
          </a:prstGeom>
        </p:spPr>
      </p:pic>
    </p:spTree>
    <p:extLst>
      <p:ext uri="{BB962C8B-B14F-4D97-AF65-F5344CB8AC3E}">
        <p14:creationId xmlns:p14="http://schemas.microsoft.com/office/powerpoint/2010/main" val="3563076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LAS COPAS</a:t>
            </a:r>
            <a:endParaRPr lang="es-CL" dirty="0"/>
          </a:p>
        </p:txBody>
      </p:sp>
      <p:sp>
        <p:nvSpPr>
          <p:cNvPr id="3" name="Marcador de contenido 2"/>
          <p:cNvSpPr>
            <a:spLocks noGrp="1"/>
          </p:cNvSpPr>
          <p:nvPr>
            <p:ph sz="quarter" idx="13"/>
          </p:nvPr>
        </p:nvSpPr>
        <p:spPr>
          <a:xfrm>
            <a:off x="643318" y="1954968"/>
            <a:ext cx="6092333" cy="4304164"/>
          </a:xfrm>
        </p:spPr>
        <p:txBody>
          <a:bodyPr>
            <a:normAutofit/>
          </a:bodyPr>
          <a:lstStyle/>
          <a:p>
            <a:pPr algn="just"/>
            <a:r>
              <a:rPr lang="es-CL" dirty="0" smtClean="0"/>
              <a:t>En la antigüedad se utilizaban Las </a:t>
            </a:r>
            <a:r>
              <a:rPr lang="es-CL" dirty="0"/>
              <a:t>cáscaras secas de algunos frutos,  conchas marinas, cuernos y cuero  de animales</a:t>
            </a:r>
            <a:r>
              <a:rPr lang="es-CL" dirty="0" smtClean="0"/>
              <a:t>, </a:t>
            </a:r>
            <a:r>
              <a:rPr lang="es-CL" dirty="0"/>
              <a:t>sirvieron para almacenar agua y beberla; incluso para conservarla fresca en largas caminatas.</a:t>
            </a:r>
          </a:p>
          <a:p>
            <a:pPr algn="just"/>
            <a:r>
              <a:rPr lang="es-CL" dirty="0" smtClean="0"/>
              <a:t>Recién </a:t>
            </a:r>
            <a:r>
              <a:rPr lang="es-CL" dirty="0"/>
              <a:t>con el sedentarismo el hombre </a:t>
            </a:r>
            <a:r>
              <a:rPr lang="es-CL" dirty="0" smtClean="0"/>
              <a:t>SE comenzó </a:t>
            </a:r>
            <a:r>
              <a:rPr lang="es-CL" dirty="0"/>
              <a:t>a fabricar un recipiente para beber.  En los inicios se trataba de vasijas de barro cocido, más tarde esmaltado y en la era de los metales se fabricaban de cobre, estaño y oro o </a:t>
            </a:r>
            <a:r>
              <a:rPr lang="es-CL" dirty="0" smtClean="0"/>
              <a:t>plata.   </a:t>
            </a:r>
            <a:endParaRPr lang="es-CL" dirty="0"/>
          </a:p>
        </p:txBody>
      </p:sp>
      <p:pic>
        <p:nvPicPr>
          <p:cNvPr id="4" name="Imagen 3"/>
          <p:cNvPicPr>
            <a:picLocks noChangeAspect="1"/>
          </p:cNvPicPr>
          <p:nvPr/>
        </p:nvPicPr>
        <p:blipFill>
          <a:blip r:embed="rId2"/>
          <a:stretch>
            <a:fillRect/>
          </a:stretch>
        </p:blipFill>
        <p:spPr>
          <a:xfrm>
            <a:off x="7391236" y="1785397"/>
            <a:ext cx="3714645" cy="4643306"/>
          </a:xfrm>
          <a:prstGeom prst="rect">
            <a:avLst/>
          </a:prstGeom>
        </p:spPr>
      </p:pic>
    </p:spTree>
    <p:extLst>
      <p:ext uri="{BB962C8B-B14F-4D97-AF65-F5344CB8AC3E}">
        <p14:creationId xmlns:p14="http://schemas.microsoft.com/office/powerpoint/2010/main" val="1279157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501650" y="1326524"/>
            <a:ext cx="5036265" cy="4690531"/>
          </a:xfrm>
        </p:spPr>
        <p:txBody>
          <a:bodyPr>
            <a:normAutofit/>
          </a:bodyPr>
          <a:lstStyle/>
          <a:p>
            <a:pPr algn="just"/>
            <a:r>
              <a:rPr lang="es-CL" dirty="0"/>
              <a:t>Aunque no se sabe con exactitud el origen o época de la aparición del vidrio sabemos que los fenicios ya lo utilizaban y que significó un verdadero cambio en la fabricación de muchos utensilios, entre ellos las copas.  Después de un período de estancamiento en los siglos XIII al XV, en la ciudad de Damasco surgieron los vidrios esmaltados, antecesores de los más difundidos italianos.</a:t>
            </a:r>
          </a:p>
        </p:txBody>
      </p:sp>
      <p:pic>
        <p:nvPicPr>
          <p:cNvPr id="4" name="Imagen 3"/>
          <p:cNvPicPr>
            <a:picLocks noChangeAspect="1"/>
          </p:cNvPicPr>
          <p:nvPr/>
        </p:nvPicPr>
        <p:blipFill rotWithShape="1">
          <a:blip r:embed="rId2"/>
          <a:srcRect l="22605" t="20267" r="23732" b="10591"/>
          <a:stretch/>
        </p:blipFill>
        <p:spPr>
          <a:xfrm>
            <a:off x="6305609" y="1326524"/>
            <a:ext cx="4551282" cy="3296992"/>
          </a:xfrm>
          <a:prstGeom prst="rect">
            <a:avLst/>
          </a:prstGeom>
        </p:spPr>
      </p:pic>
      <p:sp>
        <p:nvSpPr>
          <p:cNvPr id="5" name="Marcador de contenido 2"/>
          <p:cNvSpPr txBox="1">
            <a:spLocks/>
          </p:cNvSpPr>
          <p:nvPr/>
        </p:nvSpPr>
        <p:spPr>
          <a:xfrm>
            <a:off x="6687742" y="4762563"/>
            <a:ext cx="3787015" cy="46626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s-CL" smtClean="0"/>
              <a:t>VAJILLA FENICIA 1400 Ac – 1200 ac</a:t>
            </a:r>
            <a:endParaRPr lang="es-CL" dirty="0"/>
          </a:p>
        </p:txBody>
      </p:sp>
    </p:spTree>
    <p:extLst>
      <p:ext uri="{BB962C8B-B14F-4D97-AF65-F5344CB8AC3E}">
        <p14:creationId xmlns:p14="http://schemas.microsoft.com/office/powerpoint/2010/main" val="489772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149" y="348061"/>
            <a:ext cx="10364451" cy="939827"/>
          </a:xfrm>
        </p:spPr>
        <p:txBody>
          <a:bodyPr/>
          <a:lstStyle/>
          <a:p>
            <a:r>
              <a:rPr lang="es-CL" dirty="0" smtClean="0"/>
              <a:t>Las copas en la actualidad</a:t>
            </a:r>
            <a:endParaRPr lang="es-CL" dirty="0"/>
          </a:p>
        </p:txBody>
      </p:sp>
      <p:sp>
        <p:nvSpPr>
          <p:cNvPr id="4" name="Marcador de contenido 3"/>
          <p:cNvSpPr>
            <a:spLocks noGrp="1"/>
          </p:cNvSpPr>
          <p:nvPr>
            <p:ph sz="quarter" idx="13"/>
          </p:nvPr>
        </p:nvSpPr>
        <p:spPr>
          <a:xfrm>
            <a:off x="514529" y="1390919"/>
            <a:ext cx="6491578" cy="5280337"/>
          </a:xfrm>
        </p:spPr>
        <p:txBody>
          <a:bodyPr>
            <a:normAutofit lnSpcReduction="10000"/>
          </a:bodyPr>
          <a:lstStyle/>
          <a:p>
            <a:pPr algn="just"/>
            <a:r>
              <a:rPr lang="es-CL" dirty="0"/>
              <a:t>Existe variedad de </a:t>
            </a:r>
            <a:r>
              <a:rPr lang="es-CL" dirty="0" smtClean="0"/>
              <a:t>copas </a:t>
            </a:r>
            <a:r>
              <a:rPr lang="es-CL" dirty="0"/>
              <a:t>para cada bebida, entre las más comunes: para agua,  vino </a:t>
            </a:r>
            <a:r>
              <a:rPr lang="es-CL" dirty="0" smtClean="0"/>
              <a:t>tinto, vino blanco</a:t>
            </a:r>
            <a:r>
              <a:rPr lang="es-CL" dirty="0"/>
              <a:t>,  jerez,  champagne,  </a:t>
            </a:r>
            <a:r>
              <a:rPr lang="es-CL" dirty="0" err="1"/>
              <a:t>vermouth</a:t>
            </a:r>
            <a:r>
              <a:rPr lang="es-CL" dirty="0"/>
              <a:t>,  coñac, </a:t>
            </a:r>
            <a:r>
              <a:rPr lang="es-CL" dirty="0" smtClean="0"/>
              <a:t>licor, entre otras.</a:t>
            </a:r>
          </a:p>
          <a:p>
            <a:pPr algn="just"/>
            <a:r>
              <a:rPr lang="es-CL" dirty="0" smtClean="0"/>
              <a:t>Las </a:t>
            </a:r>
            <a:r>
              <a:rPr lang="es-CL" dirty="0"/>
              <a:t>copas en general se sirven solo hasta tres cuartos o dos tercios de  su capacidad.</a:t>
            </a:r>
          </a:p>
          <a:p>
            <a:pPr algn="just"/>
            <a:r>
              <a:rPr lang="es-CL" dirty="0"/>
              <a:t>Algunas copas deben </a:t>
            </a:r>
            <a:r>
              <a:rPr lang="es-CL" dirty="0" smtClean="0"/>
              <a:t>tomarse </a:t>
            </a:r>
            <a:r>
              <a:rPr lang="es-CL" dirty="0"/>
              <a:t>por la base y otras por el cuerpo, dependiendo de la bebida que esté servida; así, las de vino blanco y champagne se toman por el tallo ya que de esa manera evitamos que se caliente su contenido, en cambio las de coñac se cogen por el cuerpo pues este aguardiente  se bebe tibio.  Todos los dedos siempre deben apoyarse en  la copa.</a:t>
            </a:r>
          </a:p>
          <a:p>
            <a:pPr algn="just"/>
            <a:endParaRPr lang="es-CL" dirty="0"/>
          </a:p>
        </p:txBody>
      </p:sp>
      <p:pic>
        <p:nvPicPr>
          <p:cNvPr id="6" name="Imagen 5"/>
          <p:cNvPicPr>
            <a:picLocks noChangeAspect="1"/>
          </p:cNvPicPr>
          <p:nvPr/>
        </p:nvPicPr>
        <p:blipFill>
          <a:blip r:embed="rId2"/>
          <a:stretch>
            <a:fillRect/>
          </a:stretch>
        </p:blipFill>
        <p:spPr>
          <a:xfrm>
            <a:off x="7261159" y="1803042"/>
            <a:ext cx="4512814" cy="3835892"/>
          </a:xfrm>
          <a:prstGeom prst="rect">
            <a:avLst/>
          </a:prstGeom>
        </p:spPr>
      </p:pic>
    </p:spTree>
    <p:extLst>
      <p:ext uri="{BB962C8B-B14F-4D97-AF65-F5344CB8AC3E}">
        <p14:creationId xmlns:p14="http://schemas.microsoft.com/office/powerpoint/2010/main" val="3670177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8"/>
            <a:ext cx="10364451" cy="952706"/>
          </a:xfrm>
        </p:spPr>
        <p:txBody>
          <a:bodyPr/>
          <a:lstStyle/>
          <a:p>
            <a:r>
              <a:rPr lang="es-CL" dirty="0" smtClean="0"/>
              <a:t>Tipos de copas y sus características</a:t>
            </a:r>
            <a:endParaRPr lang="es-CL" dirty="0"/>
          </a:p>
        </p:txBody>
      </p:sp>
      <p:sp>
        <p:nvSpPr>
          <p:cNvPr id="3" name="Marcador de contenido 2"/>
          <p:cNvSpPr>
            <a:spLocks noGrp="1"/>
          </p:cNvSpPr>
          <p:nvPr>
            <p:ph sz="quarter" idx="13"/>
          </p:nvPr>
        </p:nvSpPr>
        <p:spPr>
          <a:xfrm>
            <a:off x="812354" y="5262693"/>
            <a:ext cx="2914917" cy="1357049"/>
          </a:xfrm>
        </p:spPr>
        <p:txBody>
          <a:bodyPr>
            <a:normAutofit fontScale="92500" lnSpcReduction="20000"/>
          </a:bodyPr>
          <a:lstStyle/>
          <a:p>
            <a:pPr marL="0" indent="0" algn="just">
              <a:buNone/>
            </a:pPr>
            <a:r>
              <a:rPr lang="es-CL" dirty="0"/>
              <a:t>Copa de gran tamaño, ligeramente abombada. Utilizada para tomar agua y zumos.</a:t>
            </a:r>
          </a:p>
        </p:txBody>
      </p:sp>
      <p:sp>
        <p:nvSpPr>
          <p:cNvPr id="4" name="Marcador de contenido 2"/>
          <p:cNvSpPr txBox="1">
            <a:spLocks/>
          </p:cNvSpPr>
          <p:nvPr/>
        </p:nvSpPr>
        <p:spPr>
          <a:xfrm>
            <a:off x="1169205" y="1721002"/>
            <a:ext cx="2295212" cy="4426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s-CL" dirty="0" smtClean="0"/>
              <a:t>Copa para agua</a:t>
            </a:r>
            <a:endParaRPr lang="es-CL" dirty="0"/>
          </a:p>
        </p:txBody>
      </p:sp>
      <p:pic>
        <p:nvPicPr>
          <p:cNvPr id="5" name="Imagen 4"/>
          <p:cNvPicPr>
            <a:picLocks noChangeAspect="1"/>
          </p:cNvPicPr>
          <p:nvPr/>
        </p:nvPicPr>
        <p:blipFill>
          <a:blip r:embed="rId2"/>
          <a:stretch>
            <a:fillRect/>
          </a:stretch>
        </p:blipFill>
        <p:spPr>
          <a:xfrm>
            <a:off x="913775" y="2305918"/>
            <a:ext cx="2712076" cy="2712076"/>
          </a:xfrm>
          <a:prstGeom prst="rect">
            <a:avLst/>
          </a:prstGeom>
        </p:spPr>
      </p:pic>
      <p:sp>
        <p:nvSpPr>
          <p:cNvPr id="6" name="Marcador de contenido 2"/>
          <p:cNvSpPr txBox="1">
            <a:spLocks/>
          </p:cNvSpPr>
          <p:nvPr/>
        </p:nvSpPr>
        <p:spPr>
          <a:xfrm>
            <a:off x="4221321" y="5136052"/>
            <a:ext cx="3464416" cy="159530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es-CL" dirty="0"/>
              <a:t>Copa ancha, de gran cavidad abombada. En las cristalerías más antiguas eran algo más pequeñas que las de agua, aunque ahora se empieza a imponer una gran copa.</a:t>
            </a:r>
          </a:p>
        </p:txBody>
      </p:sp>
      <p:sp>
        <p:nvSpPr>
          <p:cNvPr id="7" name="Marcador de contenido 2"/>
          <p:cNvSpPr txBox="1">
            <a:spLocks/>
          </p:cNvSpPr>
          <p:nvPr/>
        </p:nvSpPr>
        <p:spPr>
          <a:xfrm>
            <a:off x="4752842" y="1713491"/>
            <a:ext cx="2295212" cy="4426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s-CL" dirty="0" smtClean="0"/>
              <a:t>Copa vino tinto</a:t>
            </a:r>
            <a:endParaRPr lang="es-CL" dirty="0"/>
          </a:p>
        </p:txBody>
      </p:sp>
      <p:pic>
        <p:nvPicPr>
          <p:cNvPr id="9" name="Imagen 8"/>
          <p:cNvPicPr>
            <a:picLocks noChangeAspect="1"/>
          </p:cNvPicPr>
          <p:nvPr/>
        </p:nvPicPr>
        <p:blipFill rotWithShape="1">
          <a:blip r:embed="rId3"/>
          <a:srcRect l="6756" t="5631" r="7819" b="8512"/>
          <a:stretch/>
        </p:blipFill>
        <p:spPr>
          <a:xfrm>
            <a:off x="4553040" y="2305918"/>
            <a:ext cx="2694816" cy="2708494"/>
          </a:xfrm>
          <a:prstGeom prst="rect">
            <a:avLst/>
          </a:prstGeom>
        </p:spPr>
      </p:pic>
      <p:sp>
        <p:nvSpPr>
          <p:cNvPr id="10" name="Marcador de contenido 2"/>
          <p:cNvSpPr txBox="1">
            <a:spLocks/>
          </p:cNvSpPr>
          <p:nvPr/>
        </p:nvSpPr>
        <p:spPr>
          <a:xfrm>
            <a:off x="8251691" y="5136052"/>
            <a:ext cx="3464416" cy="159530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es-CL" dirty="0"/>
              <a:t>Es una copa algo más pequeña y estrecha que la copa de vino tinto (por su necesidad de tomarse frío</a:t>
            </a:r>
            <a:r>
              <a:rPr lang="es-CL" dirty="0" smtClean="0"/>
              <a:t>).</a:t>
            </a:r>
            <a:endParaRPr lang="es-CL" dirty="0"/>
          </a:p>
        </p:txBody>
      </p:sp>
      <p:sp>
        <p:nvSpPr>
          <p:cNvPr id="11" name="Marcador de contenido 2"/>
          <p:cNvSpPr txBox="1">
            <a:spLocks/>
          </p:cNvSpPr>
          <p:nvPr/>
        </p:nvSpPr>
        <p:spPr>
          <a:xfrm>
            <a:off x="8736392" y="1741629"/>
            <a:ext cx="2495014" cy="4426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s-CL" dirty="0" smtClean="0"/>
              <a:t>Copa vino blanco</a:t>
            </a:r>
            <a:endParaRPr lang="es-CL" dirty="0"/>
          </a:p>
        </p:txBody>
      </p:sp>
      <p:pic>
        <p:nvPicPr>
          <p:cNvPr id="13" name="Imagen 12"/>
          <p:cNvPicPr>
            <a:picLocks noChangeAspect="1"/>
          </p:cNvPicPr>
          <p:nvPr/>
        </p:nvPicPr>
        <p:blipFill>
          <a:blip r:embed="rId4"/>
          <a:stretch>
            <a:fillRect/>
          </a:stretch>
        </p:blipFill>
        <p:spPr>
          <a:xfrm>
            <a:off x="8975864" y="2354683"/>
            <a:ext cx="2016069" cy="2684838"/>
          </a:xfrm>
          <a:prstGeom prst="rect">
            <a:avLst/>
          </a:prstGeom>
        </p:spPr>
      </p:pic>
    </p:spTree>
    <p:extLst>
      <p:ext uri="{BB962C8B-B14F-4D97-AF65-F5344CB8AC3E}">
        <p14:creationId xmlns:p14="http://schemas.microsoft.com/office/powerpoint/2010/main" val="2196256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508762" y="4414241"/>
            <a:ext cx="3237874" cy="2640763"/>
          </a:xfrm>
        </p:spPr>
        <p:txBody>
          <a:bodyPr>
            <a:normAutofit fontScale="85000" lnSpcReduction="20000"/>
          </a:bodyPr>
          <a:lstStyle/>
          <a:p>
            <a:pPr marL="0" indent="0" algn="just">
              <a:buNone/>
            </a:pPr>
            <a:r>
              <a:rPr lang="es-CL" dirty="0"/>
              <a:t>Ligeramente aflautada, de un tamaño medio y de pie corto. Utilizada para tomar los vinos dulces y de Jerez. Se utiliza también para tomar cualquier otro tipo de vino considerado de aperitivo como un Fino, un Oporto, </a:t>
            </a:r>
            <a:r>
              <a:rPr lang="es-CL" dirty="0" smtClean="0"/>
              <a:t>etc.</a:t>
            </a:r>
            <a:endParaRPr lang="es-CL" dirty="0"/>
          </a:p>
        </p:txBody>
      </p:sp>
      <p:sp>
        <p:nvSpPr>
          <p:cNvPr id="4" name="Marcador de contenido 2"/>
          <p:cNvSpPr txBox="1">
            <a:spLocks/>
          </p:cNvSpPr>
          <p:nvPr/>
        </p:nvSpPr>
        <p:spPr>
          <a:xfrm>
            <a:off x="941143" y="1033291"/>
            <a:ext cx="2295212" cy="4426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Copa </a:t>
            </a:r>
            <a:r>
              <a:rPr lang="es-CL" dirty="0" err="1" smtClean="0"/>
              <a:t>jeréz</a:t>
            </a:r>
            <a:endParaRPr lang="es-CL" dirty="0"/>
          </a:p>
        </p:txBody>
      </p:sp>
      <p:sp>
        <p:nvSpPr>
          <p:cNvPr id="6" name="Marcador de contenido 2"/>
          <p:cNvSpPr txBox="1">
            <a:spLocks/>
          </p:cNvSpPr>
          <p:nvPr/>
        </p:nvSpPr>
        <p:spPr>
          <a:xfrm>
            <a:off x="4153886" y="4427714"/>
            <a:ext cx="3287062" cy="223066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es-CL" dirty="0"/>
              <a:t>Alta, de cuerpo largo y aflautado, y corta de pie. La finalidad es retener las burbujas. No se deben utilizar las conocidas copas planas de champán que se han utilizado hasta hace unos pocos años.</a:t>
            </a:r>
          </a:p>
        </p:txBody>
      </p:sp>
      <p:sp>
        <p:nvSpPr>
          <p:cNvPr id="7" name="Marcador de contenido 2"/>
          <p:cNvSpPr txBox="1">
            <a:spLocks/>
          </p:cNvSpPr>
          <p:nvPr/>
        </p:nvSpPr>
        <p:spPr>
          <a:xfrm>
            <a:off x="4649811" y="1005153"/>
            <a:ext cx="2295212" cy="4426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Copa flauta</a:t>
            </a:r>
            <a:endParaRPr lang="es-CL" dirty="0"/>
          </a:p>
        </p:txBody>
      </p:sp>
      <p:sp>
        <p:nvSpPr>
          <p:cNvPr id="10" name="Marcador de contenido 2"/>
          <p:cNvSpPr txBox="1">
            <a:spLocks/>
          </p:cNvSpPr>
          <p:nvPr/>
        </p:nvSpPr>
        <p:spPr>
          <a:xfrm>
            <a:off x="8148660" y="4427714"/>
            <a:ext cx="3464416" cy="223066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es-CL" dirty="0"/>
              <a:t>Es una copa corta y ancha en su boca, estrechándose a medida que se acerca al pie. Es indicada para determinados cócteles y para tomar el </a:t>
            </a:r>
            <a:r>
              <a:rPr lang="es-CL" dirty="0" err="1"/>
              <a:t>vermouth</a:t>
            </a:r>
            <a:r>
              <a:rPr lang="es-CL" dirty="0" smtClean="0"/>
              <a:t>.</a:t>
            </a:r>
          </a:p>
          <a:p>
            <a:pPr marL="0" indent="0" algn="just">
              <a:buNone/>
            </a:pPr>
            <a:r>
              <a:rPr lang="es-CL" dirty="0" smtClean="0"/>
              <a:t>También es llamada copa de Martini.</a:t>
            </a:r>
            <a:endParaRPr lang="es-CL" dirty="0"/>
          </a:p>
        </p:txBody>
      </p:sp>
      <p:sp>
        <p:nvSpPr>
          <p:cNvPr id="11" name="Marcador de contenido 2"/>
          <p:cNvSpPr txBox="1">
            <a:spLocks/>
          </p:cNvSpPr>
          <p:nvPr/>
        </p:nvSpPr>
        <p:spPr>
          <a:xfrm>
            <a:off x="8633361" y="1033291"/>
            <a:ext cx="2495014" cy="4426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Copa </a:t>
            </a:r>
            <a:r>
              <a:rPr lang="es-CL" dirty="0" err="1" smtClean="0"/>
              <a:t>vermouth</a:t>
            </a:r>
            <a:endParaRPr lang="es-CL" dirty="0"/>
          </a:p>
        </p:txBody>
      </p:sp>
      <p:pic>
        <p:nvPicPr>
          <p:cNvPr id="12" name="Imagen 11"/>
          <p:cNvPicPr>
            <a:picLocks noChangeAspect="1"/>
          </p:cNvPicPr>
          <p:nvPr/>
        </p:nvPicPr>
        <p:blipFill>
          <a:blip r:embed="rId2"/>
          <a:stretch>
            <a:fillRect/>
          </a:stretch>
        </p:blipFill>
        <p:spPr>
          <a:xfrm>
            <a:off x="4567389" y="1597580"/>
            <a:ext cx="2377634" cy="2541426"/>
          </a:xfrm>
          <a:prstGeom prst="rect">
            <a:avLst/>
          </a:prstGeom>
        </p:spPr>
      </p:pic>
      <p:pic>
        <p:nvPicPr>
          <p:cNvPr id="14" name="Imagen 13" descr="Resultado de imagen para COPA JEREZ"/>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976" y="1818657"/>
            <a:ext cx="2175546" cy="2320349"/>
          </a:xfrm>
          <a:prstGeom prst="rect">
            <a:avLst/>
          </a:prstGeom>
          <a:noFill/>
          <a:ln>
            <a:noFill/>
          </a:ln>
        </p:spPr>
      </p:pic>
      <p:pic>
        <p:nvPicPr>
          <p:cNvPr id="15" name="Imagen 14"/>
          <p:cNvPicPr>
            <a:picLocks noChangeAspect="1"/>
          </p:cNvPicPr>
          <p:nvPr/>
        </p:nvPicPr>
        <p:blipFill>
          <a:blip r:embed="rId4"/>
          <a:stretch>
            <a:fillRect/>
          </a:stretch>
        </p:blipFill>
        <p:spPr>
          <a:xfrm>
            <a:off x="8840451" y="1702367"/>
            <a:ext cx="2287924" cy="2436639"/>
          </a:xfrm>
          <a:prstGeom prst="rect">
            <a:avLst/>
          </a:prstGeom>
        </p:spPr>
      </p:pic>
    </p:spTree>
    <p:extLst>
      <p:ext uri="{BB962C8B-B14F-4D97-AF65-F5344CB8AC3E}">
        <p14:creationId xmlns:p14="http://schemas.microsoft.com/office/powerpoint/2010/main" val="480689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508762" y="4511129"/>
            <a:ext cx="3110913" cy="2063832"/>
          </a:xfrm>
        </p:spPr>
        <p:txBody>
          <a:bodyPr>
            <a:normAutofit fontScale="85000" lnSpcReduction="20000"/>
          </a:bodyPr>
          <a:lstStyle/>
          <a:p>
            <a:pPr marL="0" indent="0" algn="just">
              <a:buNone/>
            </a:pPr>
            <a:r>
              <a:rPr lang="es-CL" dirty="0"/>
              <a:t>Copa pequeña, de </a:t>
            </a:r>
            <a:r>
              <a:rPr lang="es-CL" dirty="0" smtClean="0"/>
              <a:t>escasa </a:t>
            </a:r>
            <a:r>
              <a:rPr lang="es-CL" dirty="0"/>
              <a:t>capacidad. Utilizada para todo tipo de licores, y una de las copas con más variantes en cuanto al temas de los diseños y las medidas.</a:t>
            </a:r>
          </a:p>
        </p:txBody>
      </p:sp>
      <p:sp>
        <p:nvSpPr>
          <p:cNvPr id="4" name="Marcador de contenido 2"/>
          <p:cNvSpPr txBox="1">
            <a:spLocks/>
          </p:cNvSpPr>
          <p:nvPr/>
        </p:nvSpPr>
        <p:spPr>
          <a:xfrm>
            <a:off x="846155" y="1033291"/>
            <a:ext cx="2773520" cy="9515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Copa de licor, cordial, degustación</a:t>
            </a:r>
            <a:endParaRPr lang="es-CL" dirty="0"/>
          </a:p>
        </p:txBody>
      </p:sp>
      <p:sp>
        <p:nvSpPr>
          <p:cNvPr id="6" name="Marcador de contenido 2"/>
          <p:cNvSpPr txBox="1">
            <a:spLocks/>
          </p:cNvSpPr>
          <p:nvPr/>
        </p:nvSpPr>
        <p:spPr>
          <a:xfrm>
            <a:off x="4153886" y="4427714"/>
            <a:ext cx="3287062" cy="223066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es-CL" dirty="0"/>
              <a:t>Gran copa, de amplia cavidad abombada y pie muy corto. Pensada para "abrazarla" con la mano y mantener templado su contenido. Utilizada para tomar el coñac y el brandy.</a:t>
            </a:r>
          </a:p>
        </p:txBody>
      </p:sp>
      <p:sp>
        <p:nvSpPr>
          <p:cNvPr id="7" name="Marcador de contenido 2"/>
          <p:cNvSpPr txBox="1">
            <a:spLocks/>
          </p:cNvSpPr>
          <p:nvPr/>
        </p:nvSpPr>
        <p:spPr>
          <a:xfrm>
            <a:off x="4649811" y="1013563"/>
            <a:ext cx="2394933" cy="78112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Copa </a:t>
            </a:r>
            <a:r>
              <a:rPr lang="es-CL" dirty="0" err="1" smtClean="0"/>
              <a:t>cognac</a:t>
            </a:r>
            <a:r>
              <a:rPr lang="es-CL" dirty="0" smtClean="0"/>
              <a:t> o brandy</a:t>
            </a:r>
            <a:endParaRPr lang="es-CL" dirty="0"/>
          </a:p>
        </p:txBody>
      </p:sp>
      <p:sp>
        <p:nvSpPr>
          <p:cNvPr id="10" name="Marcador de contenido 2"/>
          <p:cNvSpPr txBox="1">
            <a:spLocks/>
          </p:cNvSpPr>
          <p:nvPr/>
        </p:nvSpPr>
        <p:spPr>
          <a:xfrm>
            <a:off x="8148660" y="4427715"/>
            <a:ext cx="3464416" cy="223066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es-CL" dirty="0"/>
              <a:t>es de tallo alto y una base mediana con una ancha apertura de la boca que a continuación se estrecha </a:t>
            </a:r>
            <a:r>
              <a:rPr lang="es-CL" dirty="0" smtClean="0"/>
              <a:t> </a:t>
            </a:r>
            <a:r>
              <a:rPr lang="es-CL" dirty="0"/>
              <a:t>formando una pequeña taza al final de la copa</a:t>
            </a:r>
            <a:r>
              <a:rPr lang="es-CL" dirty="0" smtClean="0"/>
              <a:t>. Fue creada para servir el cóctel que lleva su mismo nombre.</a:t>
            </a:r>
            <a:endParaRPr lang="es-CL" dirty="0"/>
          </a:p>
        </p:txBody>
      </p:sp>
      <p:sp>
        <p:nvSpPr>
          <p:cNvPr id="11" name="Marcador de contenido 2"/>
          <p:cNvSpPr txBox="1">
            <a:spLocks/>
          </p:cNvSpPr>
          <p:nvPr/>
        </p:nvSpPr>
        <p:spPr>
          <a:xfrm>
            <a:off x="8633361" y="1033291"/>
            <a:ext cx="2495014" cy="4426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Copa margarita</a:t>
            </a:r>
            <a:endParaRPr lang="es-CL" dirty="0"/>
          </a:p>
        </p:txBody>
      </p:sp>
      <p:pic>
        <p:nvPicPr>
          <p:cNvPr id="2" name="Imagen 1"/>
          <p:cNvPicPr>
            <a:picLocks noChangeAspect="1"/>
          </p:cNvPicPr>
          <p:nvPr/>
        </p:nvPicPr>
        <p:blipFill>
          <a:blip r:embed="rId2"/>
          <a:stretch>
            <a:fillRect/>
          </a:stretch>
        </p:blipFill>
        <p:spPr>
          <a:xfrm>
            <a:off x="1048515" y="2232305"/>
            <a:ext cx="2031406" cy="2031406"/>
          </a:xfrm>
          <a:prstGeom prst="rect">
            <a:avLst/>
          </a:prstGeom>
        </p:spPr>
      </p:pic>
      <p:pic>
        <p:nvPicPr>
          <p:cNvPr id="5" name="Imagen 4"/>
          <p:cNvPicPr>
            <a:picLocks noChangeAspect="1"/>
          </p:cNvPicPr>
          <p:nvPr/>
        </p:nvPicPr>
        <p:blipFill>
          <a:blip r:embed="rId3"/>
          <a:stretch>
            <a:fillRect/>
          </a:stretch>
        </p:blipFill>
        <p:spPr>
          <a:xfrm>
            <a:off x="4649811" y="1958691"/>
            <a:ext cx="2295212" cy="2305020"/>
          </a:xfrm>
          <a:prstGeom prst="rect">
            <a:avLst/>
          </a:prstGeom>
        </p:spPr>
      </p:pic>
      <p:pic>
        <p:nvPicPr>
          <p:cNvPr id="8" name="Imagen 7"/>
          <p:cNvPicPr>
            <a:picLocks noChangeAspect="1"/>
          </p:cNvPicPr>
          <p:nvPr/>
        </p:nvPicPr>
        <p:blipFill>
          <a:blip r:embed="rId4"/>
          <a:stretch>
            <a:fillRect/>
          </a:stretch>
        </p:blipFill>
        <p:spPr>
          <a:xfrm>
            <a:off x="9080392" y="1934510"/>
            <a:ext cx="1918165" cy="2329201"/>
          </a:xfrm>
          <a:prstGeom prst="rect">
            <a:avLst/>
          </a:prstGeom>
        </p:spPr>
      </p:pic>
    </p:spTree>
    <p:extLst>
      <p:ext uri="{BB962C8B-B14F-4D97-AF65-F5344CB8AC3E}">
        <p14:creationId xmlns:p14="http://schemas.microsoft.com/office/powerpoint/2010/main" val="3486558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8"/>
            <a:ext cx="10364451" cy="952706"/>
          </a:xfrm>
        </p:spPr>
        <p:txBody>
          <a:bodyPr/>
          <a:lstStyle/>
          <a:p>
            <a:r>
              <a:rPr lang="es-CL" dirty="0" smtClean="0"/>
              <a:t>Tipos de vasos y sus características</a:t>
            </a:r>
            <a:endParaRPr lang="es-CL" dirty="0"/>
          </a:p>
        </p:txBody>
      </p:sp>
      <p:sp>
        <p:nvSpPr>
          <p:cNvPr id="3" name="Marcador de contenido 2"/>
          <p:cNvSpPr>
            <a:spLocks noGrp="1"/>
          </p:cNvSpPr>
          <p:nvPr>
            <p:ph sz="quarter" idx="13"/>
          </p:nvPr>
        </p:nvSpPr>
        <p:spPr>
          <a:xfrm>
            <a:off x="592428" y="5014412"/>
            <a:ext cx="3134843" cy="1843588"/>
          </a:xfrm>
        </p:spPr>
        <p:txBody>
          <a:bodyPr>
            <a:normAutofit fontScale="70000" lnSpcReduction="20000"/>
          </a:bodyPr>
          <a:lstStyle/>
          <a:p>
            <a:pPr marL="0" indent="0" algn="just">
              <a:buNone/>
            </a:pPr>
            <a:r>
              <a:rPr lang="es-CL" dirty="0" smtClean="0"/>
              <a:t>es </a:t>
            </a:r>
            <a:r>
              <a:rPr lang="es-CL" dirty="0"/>
              <a:t>un vaso alto y estrecho, apto </a:t>
            </a:r>
            <a:r>
              <a:rPr lang="es-CL" dirty="0" smtClean="0"/>
              <a:t>para tragos largos, </a:t>
            </a:r>
            <a:r>
              <a:rPr lang="es-CL" dirty="0"/>
              <a:t>que </a:t>
            </a:r>
            <a:r>
              <a:rPr lang="es-CL" dirty="0" smtClean="0"/>
              <a:t>lleva </a:t>
            </a:r>
            <a:r>
              <a:rPr lang="es-CL" dirty="0"/>
              <a:t>un contrapeso en la </a:t>
            </a:r>
            <a:r>
              <a:rPr lang="es-CL" dirty="0" smtClean="0"/>
              <a:t>base y </a:t>
            </a:r>
            <a:r>
              <a:rPr lang="es-CL" dirty="0"/>
              <a:t>que posee el mismo diámetro que la boca. suele ser utilizado para la combinación de destilados </a:t>
            </a:r>
            <a:r>
              <a:rPr lang="es-CL" dirty="0" smtClean="0"/>
              <a:t>con bebidas a las que se le </a:t>
            </a:r>
            <a:r>
              <a:rPr lang="es-CL" dirty="0"/>
              <a:t>añade bastantes </a:t>
            </a:r>
            <a:r>
              <a:rPr lang="es-CL" dirty="0" smtClean="0"/>
              <a:t>cubos </a:t>
            </a:r>
            <a:r>
              <a:rPr lang="es-CL" dirty="0"/>
              <a:t>de hielo </a:t>
            </a:r>
            <a:r>
              <a:rPr lang="es-CL" dirty="0" smtClean="0"/>
              <a:t>.</a:t>
            </a:r>
            <a:endParaRPr lang="es-CL" dirty="0"/>
          </a:p>
        </p:txBody>
      </p:sp>
      <p:sp>
        <p:nvSpPr>
          <p:cNvPr id="4" name="Marcador de contenido 2"/>
          <p:cNvSpPr txBox="1">
            <a:spLocks/>
          </p:cNvSpPr>
          <p:nvPr/>
        </p:nvSpPr>
        <p:spPr>
          <a:xfrm>
            <a:off x="812354" y="1574205"/>
            <a:ext cx="2823246" cy="8934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Vaso </a:t>
            </a:r>
            <a:r>
              <a:rPr lang="es-CL" dirty="0" err="1" smtClean="0"/>
              <a:t>highball</a:t>
            </a:r>
            <a:r>
              <a:rPr lang="es-CL" dirty="0" smtClean="0"/>
              <a:t> o </a:t>
            </a:r>
            <a:r>
              <a:rPr lang="es-CL" dirty="0" err="1" smtClean="0"/>
              <a:t>tumbler</a:t>
            </a:r>
            <a:endParaRPr lang="es-CL" dirty="0"/>
          </a:p>
        </p:txBody>
      </p:sp>
      <p:sp>
        <p:nvSpPr>
          <p:cNvPr id="6" name="Marcador de contenido 2"/>
          <p:cNvSpPr txBox="1">
            <a:spLocks/>
          </p:cNvSpPr>
          <p:nvPr/>
        </p:nvSpPr>
        <p:spPr>
          <a:xfrm>
            <a:off x="4153304" y="4814255"/>
            <a:ext cx="3600450" cy="223889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es-CL" dirty="0"/>
              <a:t>También conocido como Rock </a:t>
            </a:r>
            <a:r>
              <a:rPr lang="es-CL" dirty="0" err="1"/>
              <a:t>Glass</a:t>
            </a:r>
            <a:r>
              <a:rPr lang="es-CL" dirty="0"/>
              <a:t> por su utilización en el cóctel “</a:t>
            </a:r>
            <a:r>
              <a:rPr lang="es-CL" dirty="0" err="1"/>
              <a:t>On</a:t>
            </a:r>
            <a:r>
              <a:rPr lang="es-CL" dirty="0"/>
              <a:t> </a:t>
            </a:r>
            <a:r>
              <a:rPr lang="es-CL" dirty="0" err="1"/>
              <a:t>the</a:t>
            </a:r>
            <a:r>
              <a:rPr lang="es-CL" dirty="0"/>
              <a:t> </a:t>
            </a:r>
            <a:r>
              <a:rPr lang="es-CL" dirty="0" err="1"/>
              <a:t>Rocks</a:t>
            </a:r>
            <a:r>
              <a:rPr lang="es-CL" dirty="0"/>
              <a:t>”. Es un vaso ideal para servir whisky o bourbon y también utilizado para cócteles, especialmente para aquellos que necesitan una gran cantidad de </a:t>
            </a:r>
            <a:r>
              <a:rPr lang="es-CL" dirty="0" smtClean="0"/>
              <a:t>cubos </a:t>
            </a:r>
            <a:r>
              <a:rPr lang="es-CL" dirty="0"/>
              <a:t>de </a:t>
            </a:r>
            <a:r>
              <a:rPr lang="es-CL" dirty="0" smtClean="0"/>
              <a:t>hielo.</a:t>
            </a:r>
            <a:endParaRPr lang="es-CL" dirty="0"/>
          </a:p>
        </p:txBody>
      </p:sp>
      <p:sp>
        <p:nvSpPr>
          <p:cNvPr id="10" name="Marcador de contenido 2"/>
          <p:cNvSpPr txBox="1">
            <a:spLocks/>
          </p:cNvSpPr>
          <p:nvPr/>
        </p:nvSpPr>
        <p:spPr>
          <a:xfrm>
            <a:off x="8251691" y="4814255"/>
            <a:ext cx="3464416" cy="204374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es-CL" dirty="0"/>
              <a:t>uso exclusivo es </a:t>
            </a:r>
            <a:r>
              <a:rPr lang="es-CL" dirty="0" smtClean="0"/>
              <a:t>para </a:t>
            </a:r>
            <a:r>
              <a:rPr lang="es-CL" dirty="0"/>
              <a:t>el servicio de cócteles calientes. Es un vaso amplio, con un cristal fuerte y grueso </a:t>
            </a:r>
            <a:r>
              <a:rPr lang="es-CL" dirty="0" smtClean="0"/>
              <a:t>con un asa. Los cócteles mas comunes son los diversos tipos de café y el </a:t>
            </a:r>
            <a:r>
              <a:rPr lang="es-CL" dirty="0" err="1" smtClean="0"/>
              <a:t>irish</a:t>
            </a:r>
            <a:r>
              <a:rPr lang="es-CL" dirty="0" smtClean="0"/>
              <a:t> </a:t>
            </a:r>
            <a:r>
              <a:rPr lang="es-CL" dirty="0" err="1" smtClean="0"/>
              <a:t>coffee</a:t>
            </a:r>
            <a:r>
              <a:rPr lang="es-CL" dirty="0" smtClean="0"/>
              <a:t>, de ahí su nombre.</a:t>
            </a:r>
            <a:endParaRPr lang="es-CL" dirty="0"/>
          </a:p>
        </p:txBody>
      </p:sp>
      <p:sp>
        <p:nvSpPr>
          <p:cNvPr id="12" name="Marcador de contenido 2"/>
          <p:cNvSpPr txBox="1">
            <a:spLocks/>
          </p:cNvSpPr>
          <p:nvPr/>
        </p:nvSpPr>
        <p:spPr>
          <a:xfrm>
            <a:off x="4541906" y="1412509"/>
            <a:ext cx="2823246" cy="8934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Vaso </a:t>
            </a:r>
            <a:r>
              <a:rPr lang="es-CL" dirty="0" err="1" smtClean="0"/>
              <a:t>old</a:t>
            </a:r>
            <a:r>
              <a:rPr lang="es-CL" dirty="0" smtClean="0"/>
              <a:t> </a:t>
            </a:r>
            <a:r>
              <a:rPr lang="es-CL" dirty="0" err="1" smtClean="0"/>
              <a:t>fashioned</a:t>
            </a:r>
            <a:r>
              <a:rPr lang="es-CL" dirty="0" smtClean="0"/>
              <a:t> o whisky</a:t>
            </a:r>
            <a:endParaRPr lang="es-CL" dirty="0"/>
          </a:p>
        </p:txBody>
      </p:sp>
      <p:sp>
        <p:nvSpPr>
          <p:cNvPr id="14" name="Marcador de contenido 2"/>
          <p:cNvSpPr txBox="1">
            <a:spLocks/>
          </p:cNvSpPr>
          <p:nvPr/>
        </p:nvSpPr>
        <p:spPr>
          <a:xfrm>
            <a:off x="8556401" y="1412508"/>
            <a:ext cx="2823246" cy="8934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Vaso </a:t>
            </a:r>
            <a:r>
              <a:rPr lang="es-CL" dirty="0" err="1" smtClean="0"/>
              <a:t>toddy</a:t>
            </a:r>
            <a:r>
              <a:rPr lang="es-CL" dirty="0" smtClean="0"/>
              <a:t> o café irlandés</a:t>
            </a:r>
            <a:endParaRPr lang="es-CL" dirty="0"/>
          </a:p>
        </p:txBody>
      </p:sp>
      <p:pic>
        <p:nvPicPr>
          <p:cNvPr id="8" name="Imagen 7"/>
          <p:cNvPicPr>
            <a:picLocks noChangeAspect="1"/>
          </p:cNvPicPr>
          <p:nvPr/>
        </p:nvPicPr>
        <p:blipFill>
          <a:blip r:embed="rId2"/>
          <a:stretch>
            <a:fillRect/>
          </a:stretch>
        </p:blipFill>
        <p:spPr>
          <a:xfrm>
            <a:off x="1007906" y="2448175"/>
            <a:ext cx="2432141" cy="2423980"/>
          </a:xfrm>
          <a:prstGeom prst="rect">
            <a:avLst/>
          </a:prstGeom>
        </p:spPr>
      </p:pic>
      <p:pic>
        <p:nvPicPr>
          <p:cNvPr id="15" name="Imagen 14"/>
          <p:cNvPicPr>
            <a:picLocks noChangeAspect="1"/>
          </p:cNvPicPr>
          <p:nvPr/>
        </p:nvPicPr>
        <p:blipFill>
          <a:blip r:embed="rId3"/>
          <a:stretch>
            <a:fillRect/>
          </a:stretch>
        </p:blipFill>
        <p:spPr>
          <a:xfrm>
            <a:off x="5001850" y="2512366"/>
            <a:ext cx="1903358" cy="2095441"/>
          </a:xfrm>
          <a:prstGeom prst="rect">
            <a:avLst/>
          </a:prstGeom>
        </p:spPr>
      </p:pic>
      <p:pic>
        <p:nvPicPr>
          <p:cNvPr id="16" name="Imagen 15"/>
          <p:cNvPicPr>
            <a:picLocks noChangeAspect="1"/>
          </p:cNvPicPr>
          <p:nvPr/>
        </p:nvPicPr>
        <p:blipFill>
          <a:blip r:embed="rId4"/>
          <a:stretch>
            <a:fillRect/>
          </a:stretch>
        </p:blipFill>
        <p:spPr>
          <a:xfrm>
            <a:off x="8810271" y="2305917"/>
            <a:ext cx="2347256" cy="2347256"/>
          </a:xfrm>
          <a:prstGeom prst="rect">
            <a:avLst/>
          </a:prstGeom>
        </p:spPr>
      </p:pic>
    </p:spTree>
    <p:extLst>
      <p:ext uri="{BB962C8B-B14F-4D97-AF65-F5344CB8AC3E}">
        <p14:creationId xmlns:p14="http://schemas.microsoft.com/office/powerpoint/2010/main" val="366119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583665" y="4794168"/>
            <a:ext cx="3110913" cy="2063832"/>
          </a:xfrm>
        </p:spPr>
        <p:txBody>
          <a:bodyPr>
            <a:normAutofit fontScale="77500" lnSpcReduction="20000"/>
          </a:bodyPr>
          <a:lstStyle/>
          <a:p>
            <a:pPr marL="0" indent="0" algn="just">
              <a:buNone/>
            </a:pPr>
            <a:r>
              <a:rPr lang="es-CL" dirty="0"/>
              <a:t>Estos vasos altos, delgados en el inferior y anchos en la parte superior, en forma de cono invertido son usados para tomar muchos tipos de cerveza ligera como la Lager y por supuesto, la </a:t>
            </a:r>
            <a:r>
              <a:rPr lang="es-CL" dirty="0" err="1"/>
              <a:t>Pilsner</a:t>
            </a:r>
            <a:endParaRPr lang="es-CL" dirty="0"/>
          </a:p>
        </p:txBody>
      </p:sp>
      <p:sp>
        <p:nvSpPr>
          <p:cNvPr id="4" name="Marcador de contenido 2"/>
          <p:cNvSpPr txBox="1">
            <a:spLocks/>
          </p:cNvSpPr>
          <p:nvPr/>
        </p:nvSpPr>
        <p:spPr>
          <a:xfrm>
            <a:off x="477972" y="672683"/>
            <a:ext cx="3110913" cy="95159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Vaso cerveza o </a:t>
            </a:r>
            <a:r>
              <a:rPr lang="es-CL" dirty="0" err="1" smtClean="0"/>
              <a:t>pilsen</a:t>
            </a:r>
            <a:endParaRPr lang="es-CL" dirty="0"/>
          </a:p>
        </p:txBody>
      </p:sp>
      <p:sp>
        <p:nvSpPr>
          <p:cNvPr id="6" name="Marcador de contenido 2"/>
          <p:cNvSpPr txBox="1">
            <a:spLocks/>
          </p:cNvSpPr>
          <p:nvPr/>
        </p:nvSpPr>
        <p:spPr>
          <a:xfrm>
            <a:off x="4153886" y="4427714"/>
            <a:ext cx="3287062" cy="223066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es-CL" dirty="0" smtClean="0"/>
              <a:t>También llamada copa garza, posee una forma pronunciada </a:t>
            </a:r>
            <a:r>
              <a:rPr lang="es-CL" dirty="0"/>
              <a:t>que </a:t>
            </a:r>
            <a:r>
              <a:rPr lang="es-CL" dirty="0" smtClean="0"/>
              <a:t>hace </a:t>
            </a:r>
            <a:r>
              <a:rPr lang="es-CL" dirty="0"/>
              <a:t>apreciar la subida de las burbujas y retiene algunas de las </a:t>
            </a:r>
            <a:r>
              <a:rPr lang="es-CL" dirty="0" smtClean="0"/>
              <a:t>propiedades </a:t>
            </a:r>
            <a:r>
              <a:rPr lang="es-CL" dirty="0"/>
              <a:t>que se encuentran </a:t>
            </a:r>
            <a:r>
              <a:rPr lang="es-CL" dirty="0" smtClean="0"/>
              <a:t>en la cerveza, al igual que en la champaña.</a:t>
            </a:r>
            <a:endParaRPr lang="es-CL" dirty="0"/>
          </a:p>
        </p:txBody>
      </p:sp>
      <p:sp>
        <p:nvSpPr>
          <p:cNvPr id="7" name="Marcador de contenido 2"/>
          <p:cNvSpPr txBox="1">
            <a:spLocks/>
          </p:cNvSpPr>
          <p:nvPr/>
        </p:nvSpPr>
        <p:spPr>
          <a:xfrm>
            <a:off x="4599950" y="672683"/>
            <a:ext cx="2394933" cy="78112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Vaso garza</a:t>
            </a:r>
            <a:endParaRPr lang="es-CL" dirty="0"/>
          </a:p>
        </p:txBody>
      </p:sp>
      <p:sp>
        <p:nvSpPr>
          <p:cNvPr id="10" name="Marcador de contenido 2"/>
          <p:cNvSpPr txBox="1">
            <a:spLocks/>
          </p:cNvSpPr>
          <p:nvPr/>
        </p:nvSpPr>
        <p:spPr>
          <a:xfrm>
            <a:off x="8009670" y="4214161"/>
            <a:ext cx="4102854" cy="271525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es-CL" sz="1500" dirty="0" smtClean="0"/>
              <a:t>Es de vidrio grueso </a:t>
            </a:r>
            <a:r>
              <a:rPr lang="es-CL" sz="1500" dirty="0"/>
              <a:t>y generalmente tiene un peso </a:t>
            </a:r>
            <a:r>
              <a:rPr lang="es-CL" sz="1500" dirty="0" smtClean="0"/>
              <a:t>mayor </a:t>
            </a:r>
            <a:r>
              <a:rPr lang="es-CL" sz="1500" dirty="0"/>
              <a:t>que el </a:t>
            </a:r>
            <a:r>
              <a:rPr lang="es-CL" sz="1500" dirty="0" smtClean="0"/>
              <a:t>resto. </a:t>
            </a:r>
            <a:r>
              <a:rPr lang="es-CL" sz="1500" dirty="0"/>
              <a:t>Es el </a:t>
            </a:r>
            <a:r>
              <a:rPr lang="es-CL" sz="1500" dirty="0" smtClean="0"/>
              <a:t>vaso </a:t>
            </a:r>
            <a:r>
              <a:rPr lang="es-CL" sz="1500" dirty="0"/>
              <a:t>típico para servir cerveza y generalmente se coloca unos minutos en el congelador antes de servir cerveza en él, lo que le brinda una leve capa de hielo, ayuda a mantener la frescura de la cerveza y principalmente, mejora la presentación haciéndola más </a:t>
            </a:r>
            <a:r>
              <a:rPr lang="es-CL" sz="1500" dirty="0" smtClean="0"/>
              <a:t>atractiva. </a:t>
            </a:r>
            <a:endParaRPr lang="es-CL" sz="1500" dirty="0"/>
          </a:p>
        </p:txBody>
      </p:sp>
      <p:sp>
        <p:nvSpPr>
          <p:cNvPr id="11" name="Marcador de contenido 2"/>
          <p:cNvSpPr txBox="1">
            <a:spLocks/>
          </p:cNvSpPr>
          <p:nvPr/>
        </p:nvSpPr>
        <p:spPr>
          <a:xfrm>
            <a:off x="8633361" y="672683"/>
            <a:ext cx="2495014" cy="4426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s-CL" dirty="0" smtClean="0"/>
              <a:t>Vaso </a:t>
            </a:r>
            <a:r>
              <a:rPr lang="es-CL" dirty="0" err="1" smtClean="0"/>
              <a:t>chopp</a:t>
            </a:r>
            <a:endParaRPr lang="es-CL" dirty="0"/>
          </a:p>
        </p:txBody>
      </p:sp>
      <p:pic>
        <p:nvPicPr>
          <p:cNvPr id="12" name="Imagen 11" descr="Resultado de imagen para VASO CERVEZA TULIPAN"/>
          <p:cNvPicPr/>
          <p:nvPr/>
        </p:nvPicPr>
        <p:blipFill rotWithShape="1">
          <a:blip r:embed="rId2" cstate="print">
            <a:extLst>
              <a:ext uri="{28A0092B-C50C-407E-A947-70E740481C1C}">
                <a14:useLocalDpi xmlns:a14="http://schemas.microsoft.com/office/drawing/2010/main" val="0"/>
              </a:ext>
            </a:extLst>
          </a:blip>
          <a:srcRect l="26627" r="28402"/>
          <a:stretch/>
        </p:blipFill>
        <p:spPr bwMode="auto">
          <a:xfrm>
            <a:off x="5110340" y="1115332"/>
            <a:ext cx="1522279" cy="3078126"/>
          </a:xfrm>
          <a:prstGeom prst="rect">
            <a:avLst/>
          </a:prstGeom>
          <a:noFill/>
          <a:ln>
            <a:noFill/>
          </a:ln>
          <a:extLst>
            <a:ext uri="{53640926-AAD7-44D8-BBD7-CCE9431645EC}">
              <a14:shadowObscured xmlns:a14="http://schemas.microsoft.com/office/drawing/2010/main"/>
            </a:ext>
          </a:extLst>
        </p:spPr>
      </p:pic>
      <p:pic>
        <p:nvPicPr>
          <p:cNvPr id="9" name="Imagen 8"/>
          <p:cNvPicPr>
            <a:picLocks noChangeAspect="1"/>
          </p:cNvPicPr>
          <p:nvPr/>
        </p:nvPicPr>
        <p:blipFill rotWithShape="1">
          <a:blip r:embed="rId3"/>
          <a:srcRect l="20407" t="6118" r="15168" b="12113"/>
          <a:stretch/>
        </p:blipFill>
        <p:spPr>
          <a:xfrm>
            <a:off x="832070" y="1226990"/>
            <a:ext cx="2614104" cy="3317901"/>
          </a:xfrm>
          <a:prstGeom prst="rect">
            <a:avLst/>
          </a:prstGeom>
        </p:spPr>
      </p:pic>
      <p:pic>
        <p:nvPicPr>
          <p:cNvPr id="13" name="Imagen 12"/>
          <p:cNvPicPr>
            <a:picLocks noChangeAspect="1"/>
          </p:cNvPicPr>
          <p:nvPr/>
        </p:nvPicPr>
        <p:blipFill>
          <a:blip r:embed="rId4"/>
          <a:stretch>
            <a:fillRect/>
          </a:stretch>
        </p:blipFill>
        <p:spPr>
          <a:xfrm>
            <a:off x="8659049" y="1226990"/>
            <a:ext cx="2804097" cy="2804097"/>
          </a:xfrm>
          <a:prstGeom prst="rect">
            <a:avLst/>
          </a:prstGeom>
        </p:spPr>
      </p:pic>
    </p:spTree>
    <p:extLst>
      <p:ext uri="{BB962C8B-B14F-4D97-AF65-F5344CB8AC3E}">
        <p14:creationId xmlns:p14="http://schemas.microsoft.com/office/powerpoint/2010/main" val="1035788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Got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TM04033925[[fn=Gota]]</Template>
  <TotalTime>142</TotalTime>
  <Words>1590</Words>
  <Application>Microsoft Office PowerPoint</Application>
  <PresentationFormat>Panorámica</PresentationFormat>
  <Paragraphs>77</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Tw Cen MT</vt:lpstr>
      <vt:lpstr>Gota</vt:lpstr>
      <vt:lpstr>COPA, VASOS Y UTENSILIOS DE BAR</vt:lpstr>
      <vt:lpstr>LAS COPAS</vt:lpstr>
      <vt:lpstr>Presentación de PowerPoint</vt:lpstr>
      <vt:lpstr>Las copas en la actualidad</vt:lpstr>
      <vt:lpstr>Tipos de copas y sus características</vt:lpstr>
      <vt:lpstr>Presentación de PowerPoint</vt:lpstr>
      <vt:lpstr>Presentación de PowerPoint</vt:lpstr>
      <vt:lpstr>Tipos de vasos y sus características</vt:lpstr>
      <vt:lpstr>Presentación de PowerPoint</vt:lpstr>
      <vt:lpstr>Presentación de PowerPoint</vt:lpstr>
      <vt:lpstr>Utensilios de bar</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COPA, VASOS Y UTENSILIOS DE BAR</dc:title>
  <dc:creator>Hugo Cortes</dc:creator>
  <cp:lastModifiedBy>Hugo Cortes</cp:lastModifiedBy>
  <cp:revision>21</cp:revision>
  <dcterms:created xsi:type="dcterms:W3CDTF">2020-03-16T03:51:22Z</dcterms:created>
  <dcterms:modified xsi:type="dcterms:W3CDTF">2020-03-16T06:14:07Z</dcterms:modified>
</cp:coreProperties>
</file>