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7" r:id="rId5"/>
    <p:sldId id="268" r:id="rId6"/>
    <p:sldId id="269" r:id="rId7"/>
    <p:sldId id="270" r:id="rId8"/>
    <p:sldId id="271" r:id="rId9"/>
    <p:sldId id="272" r:id="rId10"/>
    <p:sldId id="273" r:id="rId11"/>
    <p:sldId id="274" r:id="rId12"/>
    <p:sldId id="276" r:id="rId13"/>
    <p:sldId id="286" r:id="rId14"/>
    <p:sldId id="277" r:id="rId15"/>
    <p:sldId id="278" r:id="rId16"/>
    <p:sldId id="279" r:id="rId17"/>
    <p:sldId id="280" r:id="rId18"/>
    <p:sldId id="281" r:id="rId19"/>
    <p:sldId id="282" r:id="rId20"/>
    <p:sldId id="283" r:id="rId21"/>
    <p:sldId id="284" r:id="rId22"/>
    <p:sldId id="285"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3/18/2020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t>3/18/2020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dirty="0"/>
              <a:t>3/18/2020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t>3/18/2020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5A61015F-7CC6-4D0A-9D87-873EA4C304CC}" type="datetimeFigureOut">
              <a:rPr lang="en-US" dirty="0"/>
              <a:t>3/18/2020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t>3/18/2020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024128" y="2967788"/>
            <a:ext cx="4754880" cy="334157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s-ES" smtClean="0"/>
              <a:t>Haga clic para modificar el estilo de texto del patrón</a:t>
            </a:r>
          </a:p>
        </p:txBody>
      </p:sp>
      <p:sp>
        <p:nvSpPr>
          <p:cNvPr id="6" name="Content Placeholder 5"/>
          <p:cNvSpPr>
            <a:spLocks noGrp="1"/>
          </p:cNvSpPr>
          <p:nvPr>
            <p:ph sz="quarter" idx="4"/>
          </p:nvPr>
        </p:nvSpPr>
        <p:spPr>
          <a:xfrm>
            <a:off x="5990888" y="2967788"/>
            <a:ext cx="4754880" cy="334157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t>3/18/2020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t>3/18/2020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3/18/2020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05C68B11-C5A8-448C-8CE9-B1A273C79CFC}" type="datetimeFigureOut">
              <a:rPr lang="en-US" dirty="0"/>
              <a:t>3/18/2020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C7616CA0-919D-4A49-9C8A-62FDFB3A5183}" type="datetimeFigureOut">
              <a:rPr lang="en-US" dirty="0"/>
              <a:t>3/18/2020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‹Nº›</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3/18/2020</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‹Nº›</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8" r:id="rId10"/>
    <p:sldLayoutId id="214748365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8714" y="4960137"/>
            <a:ext cx="8213765" cy="1463040"/>
          </a:xfrm>
        </p:spPr>
        <p:txBody>
          <a:bodyPr/>
          <a:lstStyle/>
          <a:p>
            <a:pPr algn="ctr"/>
            <a:r>
              <a:rPr lang="es-CL" dirty="0" smtClean="0"/>
              <a:t>NORMAS DE PRESENTACIÓN y montaje de platos</a:t>
            </a:r>
            <a:endParaRPr lang="es-CL" dirty="0"/>
          </a:p>
        </p:txBody>
      </p:sp>
      <p:sp>
        <p:nvSpPr>
          <p:cNvPr id="3" name="Subtítulo 2"/>
          <p:cNvSpPr>
            <a:spLocks noGrp="1"/>
          </p:cNvSpPr>
          <p:nvPr>
            <p:ph type="subTitle" idx="1"/>
          </p:nvPr>
        </p:nvSpPr>
        <p:spPr/>
        <p:txBody>
          <a:bodyPr/>
          <a:lstStyle/>
          <a:p>
            <a:r>
              <a:rPr lang="es-CL" dirty="0" smtClean="0"/>
              <a:t>PROFESOR: </a:t>
            </a:r>
            <a:endParaRPr lang="es-CL" dirty="0" smtClean="0"/>
          </a:p>
          <a:p>
            <a:endParaRPr lang="es-CL" dirty="0" smtClean="0"/>
          </a:p>
          <a:p>
            <a:r>
              <a:rPr lang="es-CL" dirty="0" smtClean="0"/>
              <a:t>HUGO CORTÉS </a:t>
            </a:r>
            <a:r>
              <a:rPr lang="es-CL" dirty="0" smtClean="0"/>
              <a:t>PRADENAS</a:t>
            </a:r>
            <a:endParaRPr lang="es-CL" dirty="0" smtClean="0"/>
          </a:p>
        </p:txBody>
      </p:sp>
      <p:pic>
        <p:nvPicPr>
          <p:cNvPr id="4" name="Imagen 3"/>
          <p:cNvPicPr>
            <a:picLocks noChangeAspect="1"/>
          </p:cNvPicPr>
          <p:nvPr/>
        </p:nvPicPr>
        <p:blipFill>
          <a:blip r:embed="rId2"/>
          <a:stretch>
            <a:fillRect/>
          </a:stretch>
        </p:blipFill>
        <p:spPr>
          <a:xfrm>
            <a:off x="2716888" y="638005"/>
            <a:ext cx="5893712" cy="3934052"/>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0369" y="264133"/>
            <a:ext cx="2764862" cy="2916949"/>
          </a:xfrm>
          <a:prstGeom prst="rect">
            <a:avLst/>
          </a:prstGeom>
        </p:spPr>
      </p:pic>
    </p:spTree>
    <p:extLst>
      <p:ext uri="{BB962C8B-B14F-4D97-AF65-F5344CB8AC3E}">
        <p14:creationId xmlns:p14="http://schemas.microsoft.com/office/powerpoint/2010/main" val="30475315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24128" y="585216"/>
            <a:ext cx="9720072" cy="947370"/>
          </a:xfrm>
        </p:spPr>
        <p:txBody>
          <a:bodyPr/>
          <a:lstStyle/>
          <a:p>
            <a:r>
              <a:rPr lang="es-CL" dirty="0" smtClean="0"/>
              <a:t>Ejemplo 2</a:t>
            </a:r>
            <a:endParaRPr lang="es-CL" dirty="0"/>
          </a:p>
        </p:txBody>
      </p:sp>
      <p:sp>
        <p:nvSpPr>
          <p:cNvPr id="3" name="Marcador de contenido 2"/>
          <p:cNvSpPr>
            <a:spLocks noGrp="1"/>
          </p:cNvSpPr>
          <p:nvPr>
            <p:ph idx="1"/>
          </p:nvPr>
        </p:nvSpPr>
        <p:spPr>
          <a:xfrm>
            <a:off x="779431" y="1935050"/>
            <a:ext cx="4616818" cy="2186188"/>
          </a:xfrm>
        </p:spPr>
        <p:txBody>
          <a:bodyPr>
            <a:normAutofit fontScale="92500"/>
          </a:bodyPr>
          <a:lstStyle/>
          <a:p>
            <a:pPr algn="just"/>
            <a:r>
              <a:rPr lang="es-CL" dirty="0" smtClean="0"/>
              <a:t>Este plato puede que se vea apetitoso, pero no cumple con un buen equilibrio, ya que los colores se ven apagados y repetitivos, el color y apariencia del puré de arvejas no es el mejor, se repite el método de cocción en dos preparaciones, además de no tener salsa.</a:t>
            </a:r>
            <a:endParaRPr lang="es-CL" dirty="0"/>
          </a:p>
        </p:txBody>
      </p:sp>
      <p:sp>
        <p:nvSpPr>
          <p:cNvPr id="6" name="Marcador de contenido 2"/>
          <p:cNvSpPr txBox="1">
            <a:spLocks/>
          </p:cNvSpPr>
          <p:nvPr/>
        </p:nvSpPr>
        <p:spPr>
          <a:xfrm>
            <a:off x="779431" y="4523702"/>
            <a:ext cx="4616818" cy="1770846"/>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just"/>
            <a:r>
              <a:rPr lang="es-CL" i="1" dirty="0" smtClean="0">
                <a:solidFill>
                  <a:srgbClr val="C00000"/>
                </a:solidFill>
              </a:rPr>
              <a:t>PREPARACIÓN: “Pescado frito, acompañado de papas fritas y puré de arvejas.”</a:t>
            </a:r>
            <a:endParaRPr lang="es-CL" i="1" dirty="0">
              <a:solidFill>
                <a:srgbClr val="C00000"/>
              </a:solidFill>
            </a:endParaRPr>
          </a:p>
        </p:txBody>
      </p:sp>
      <p:pic>
        <p:nvPicPr>
          <p:cNvPr id="4" name="Imagen 3"/>
          <p:cNvPicPr>
            <a:picLocks noChangeAspect="1"/>
          </p:cNvPicPr>
          <p:nvPr/>
        </p:nvPicPr>
        <p:blipFill rotWithShape="1">
          <a:blip r:embed="rId2"/>
          <a:srcRect l="6166" r="15035"/>
          <a:stretch/>
        </p:blipFill>
        <p:spPr>
          <a:xfrm>
            <a:off x="5884164" y="1058900"/>
            <a:ext cx="5717203" cy="4833183"/>
          </a:xfrm>
          <a:prstGeom prst="rect">
            <a:avLst/>
          </a:prstGeom>
        </p:spPr>
      </p:pic>
    </p:spTree>
    <p:extLst>
      <p:ext uri="{BB962C8B-B14F-4D97-AF65-F5344CB8AC3E}">
        <p14:creationId xmlns:p14="http://schemas.microsoft.com/office/powerpoint/2010/main" val="17116261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24128" y="585216"/>
            <a:ext cx="9720072" cy="947370"/>
          </a:xfrm>
        </p:spPr>
        <p:txBody>
          <a:bodyPr/>
          <a:lstStyle/>
          <a:p>
            <a:pPr algn="ctr"/>
            <a:r>
              <a:rPr lang="es-CL" dirty="0" smtClean="0"/>
              <a:t>unidad</a:t>
            </a:r>
            <a:endParaRPr lang="es-CL" dirty="0"/>
          </a:p>
        </p:txBody>
      </p:sp>
      <p:sp>
        <p:nvSpPr>
          <p:cNvPr id="3" name="Marcador de contenido 2"/>
          <p:cNvSpPr>
            <a:spLocks noGrp="1"/>
          </p:cNvSpPr>
          <p:nvPr>
            <p:ph idx="1"/>
          </p:nvPr>
        </p:nvSpPr>
        <p:spPr>
          <a:xfrm>
            <a:off x="779431" y="1532586"/>
            <a:ext cx="10708524" cy="1770846"/>
          </a:xfrm>
        </p:spPr>
        <p:txBody>
          <a:bodyPr>
            <a:normAutofit/>
          </a:bodyPr>
          <a:lstStyle/>
          <a:p>
            <a:pPr algn="just"/>
            <a:r>
              <a:rPr lang="es-CL" dirty="0" smtClean="0"/>
              <a:t>Cuando los alimentos que componen un plato se unen para formar una estructura, se llama “unidad”. En el fondo se trata de juntar los componentes sin estorbarse, para mostrar la elegancia de lo simple. Lo ideal es mostrar la menor cantidad de áreas de atención, sumando mayores espacios en blanco (espacios vacíos).</a:t>
            </a:r>
            <a:endParaRPr lang="es-CL" dirty="0"/>
          </a:p>
        </p:txBody>
      </p:sp>
      <p:pic>
        <p:nvPicPr>
          <p:cNvPr id="4" name="Imagen 3"/>
          <p:cNvPicPr>
            <a:picLocks noChangeAspect="1"/>
          </p:cNvPicPr>
          <p:nvPr/>
        </p:nvPicPr>
        <p:blipFill rotWithShape="1">
          <a:blip r:embed="rId2"/>
          <a:srcRect t="5043" b="13325"/>
          <a:stretch/>
        </p:blipFill>
        <p:spPr>
          <a:xfrm>
            <a:off x="1371193" y="3219718"/>
            <a:ext cx="4762500" cy="3335629"/>
          </a:xfrm>
          <a:prstGeom prst="rect">
            <a:avLst/>
          </a:prstGeom>
        </p:spPr>
      </p:pic>
      <p:sp>
        <p:nvSpPr>
          <p:cNvPr id="7" name="Marcador de contenido 2"/>
          <p:cNvSpPr txBox="1">
            <a:spLocks/>
          </p:cNvSpPr>
          <p:nvPr/>
        </p:nvSpPr>
        <p:spPr>
          <a:xfrm>
            <a:off x="6502415" y="3721993"/>
            <a:ext cx="5333270" cy="2459865"/>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just"/>
            <a:r>
              <a:rPr lang="es-CL" i="1" dirty="0" smtClean="0">
                <a:solidFill>
                  <a:srgbClr val="C00000"/>
                </a:solidFill>
              </a:rPr>
              <a:t>EJEMPLO 1</a:t>
            </a:r>
          </a:p>
          <a:p>
            <a:pPr algn="just"/>
            <a:r>
              <a:rPr lang="es-CL" i="1" dirty="0" smtClean="0">
                <a:solidFill>
                  <a:srgbClr val="C00000"/>
                </a:solidFill>
              </a:rPr>
              <a:t>El plato presenta estructura, y los elementos parecieran que fuesen solo uno; la salsa se dispone alrededor, encerrando el ítem principal, pero sin aprisionar. </a:t>
            </a:r>
            <a:endParaRPr lang="es-CL" i="1" dirty="0">
              <a:solidFill>
                <a:srgbClr val="C00000"/>
              </a:solidFill>
            </a:endParaRPr>
          </a:p>
        </p:txBody>
      </p:sp>
    </p:spTree>
    <p:extLst>
      <p:ext uri="{BB962C8B-B14F-4D97-AF65-F5344CB8AC3E}">
        <p14:creationId xmlns:p14="http://schemas.microsoft.com/office/powerpoint/2010/main" val="39633317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24128" y="585216"/>
            <a:ext cx="9720072" cy="947370"/>
          </a:xfrm>
        </p:spPr>
        <p:txBody>
          <a:bodyPr/>
          <a:lstStyle/>
          <a:p>
            <a:pPr algn="ctr"/>
            <a:r>
              <a:rPr lang="es-CL" dirty="0" smtClean="0"/>
              <a:t>unidad</a:t>
            </a:r>
            <a:endParaRPr lang="es-CL" dirty="0"/>
          </a:p>
        </p:txBody>
      </p:sp>
      <p:sp>
        <p:nvSpPr>
          <p:cNvPr id="7" name="Marcador de contenido 2"/>
          <p:cNvSpPr txBox="1">
            <a:spLocks/>
          </p:cNvSpPr>
          <p:nvPr/>
        </p:nvSpPr>
        <p:spPr>
          <a:xfrm>
            <a:off x="6412263" y="2749125"/>
            <a:ext cx="5333270" cy="2459865"/>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just"/>
            <a:r>
              <a:rPr lang="es-CL" i="1" dirty="0" smtClean="0">
                <a:solidFill>
                  <a:srgbClr val="C00000"/>
                </a:solidFill>
              </a:rPr>
              <a:t>EJEMPLO 2</a:t>
            </a:r>
          </a:p>
          <a:p>
            <a:pPr algn="just"/>
            <a:r>
              <a:rPr lang="es-CL" i="1" dirty="0" smtClean="0">
                <a:solidFill>
                  <a:srgbClr val="C00000"/>
                </a:solidFill>
              </a:rPr>
              <a:t>En este caso los colores y técnicas son atractivos, pero están dispersos, por tanto no existe unión, aunque no deja de ser un buen plato.</a:t>
            </a:r>
            <a:endParaRPr lang="es-CL" i="1" dirty="0">
              <a:solidFill>
                <a:srgbClr val="C00000"/>
              </a:solidFill>
            </a:endParaRPr>
          </a:p>
        </p:txBody>
      </p:sp>
      <p:pic>
        <p:nvPicPr>
          <p:cNvPr id="6" name="Imagen 5"/>
          <p:cNvPicPr>
            <a:picLocks noChangeAspect="1"/>
          </p:cNvPicPr>
          <p:nvPr/>
        </p:nvPicPr>
        <p:blipFill rotWithShape="1">
          <a:blip r:embed="rId2"/>
          <a:srcRect l="7234" t="2636" r="7529" b="3304"/>
          <a:stretch/>
        </p:blipFill>
        <p:spPr>
          <a:xfrm>
            <a:off x="811369" y="2207700"/>
            <a:ext cx="4841040" cy="3542716"/>
          </a:xfrm>
          <a:prstGeom prst="rect">
            <a:avLst/>
          </a:prstGeom>
        </p:spPr>
      </p:pic>
    </p:spTree>
    <p:extLst>
      <p:ext uri="{BB962C8B-B14F-4D97-AF65-F5344CB8AC3E}">
        <p14:creationId xmlns:p14="http://schemas.microsoft.com/office/powerpoint/2010/main" val="37161661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24128" y="585216"/>
            <a:ext cx="9720072" cy="947370"/>
          </a:xfrm>
        </p:spPr>
        <p:txBody>
          <a:bodyPr/>
          <a:lstStyle/>
          <a:p>
            <a:pPr algn="ctr"/>
            <a:r>
              <a:rPr lang="es-CL" dirty="0" smtClean="0"/>
              <a:t>Punto focal</a:t>
            </a:r>
            <a:endParaRPr lang="es-CL" dirty="0"/>
          </a:p>
        </p:txBody>
      </p:sp>
      <p:sp>
        <p:nvSpPr>
          <p:cNvPr id="3" name="Marcador de contenido 2"/>
          <p:cNvSpPr>
            <a:spLocks noGrp="1"/>
          </p:cNvSpPr>
          <p:nvPr>
            <p:ph idx="1"/>
          </p:nvPr>
        </p:nvSpPr>
        <p:spPr>
          <a:xfrm>
            <a:off x="779431" y="1532586"/>
            <a:ext cx="10708524" cy="1770846"/>
          </a:xfrm>
        </p:spPr>
        <p:txBody>
          <a:bodyPr>
            <a:normAutofit/>
          </a:bodyPr>
          <a:lstStyle/>
          <a:p>
            <a:pPr algn="just"/>
            <a:r>
              <a:rPr lang="es-CL" dirty="0"/>
              <a:t>Este es un punto importante, </a:t>
            </a:r>
            <a:r>
              <a:rPr lang="es-CL" dirty="0" smtClean="0"/>
              <a:t>es la </a:t>
            </a:r>
            <a:r>
              <a:rPr lang="es-CL" dirty="0"/>
              <a:t>guía de nuestro plato. La función </a:t>
            </a:r>
            <a:r>
              <a:rPr lang="es-CL" dirty="0" smtClean="0"/>
              <a:t>trata de un </a:t>
            </a:r>
            <a:r>
              <a:rPr lang="es-CL" dirty="0"/>
              <a:t>área específica que llama la atención y automáticamente nos dirige la vista hacia el resto del plato sin distraernos de otros elementos en el </a:t>
            </a:r>
            <a:r>
              <a:rPr lang="es-CL" dirty="0" smtClean="0"/>
              <a:t>mismo. </a:t>
            </a:r>
            <a:r>
              <a:rPr lang="es-CL" dirty="0"/>
              <a:t>Para que esto funcione, la ubicación de los elementos, su relación y cohesión es importante</a:t>
            </a:r>
          </a:p>
        </p:txBody>
      </p:sp>
      <p:pic>
        <p:nvPicPr>
          <p:cNvPr id="4" name="Imagen 3"/>
          <p:cNvPicPr>
            <a:picLocks noChangeAspect="1"/>
          </p:cNvPicPr>
          <p:nvPr/>
        </p:nvPicPr>
        <p:blipFill>
          <a:blip r:embed="rId2"/>
          <a:stretch>
            <a:fillRect/>
          </a:stretch>
        </p:blipFill>
        <p:spPr>
          <a:xfrm>
            <a:off x="3206839" y="2897824"/>
            <a:ext cx="5144451" cy="3870798"/>
          </a:xfrm>
          <a:prstGeom prst="rect">
            <a:avLst/>
          </a:prstGeom>
        </p:spPr>
      </p:pic>
    </p:spTree>
    <p:extLst>
      <p:ext uri="{BB962C8B-B14F-4D97-AF65-F5344CB8AC3E}">
        <p14:creationId xmlns:p14="http://schemas.microsoft.com/office/powerpoint/2010/main" val="22657372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24128" y="585216"/>
            <a:ext cx="9720072" cy="947370"/>
          </a:xfrm>
        </p:spPr>
        <p:txBody>
          <a:bodyPr/>
          <a:lstStyle/>
          <a:p>
            <a:pPr algn="ctr"/>
            <a:r>
              <a:rPr lang="es-CL" dirty="0" smtClean="0"/>
              <a:t>Punto focal</a:t>
            </a:r>
            <a:endParaRPr lang="es-CL" dirty="0"/>
          </a:p>
        </p:txBody>
      </p:sp>
      <p:sp>
        <p:nvSpPr>
          <p:cNvPr id="3" name="Marcador de contenido 2"/>
          <p:cNvSpPr>
            <a:spLocks noGrp="1"/>
          </p:cNvSpPr>
          <p:nvPr>
            <p:ph idx="1"/>
          </p:nvPr>
        </p:nvSpPr>
        <p:spPr>
          <a:xfrm>
            <a:off x="779431" y="1532586"/>
            <a:ext cx="10708524" cy="1770846"/>
          </a:xfrm>
        </p:spPr>
        <p:txBody>
          <a:bodyPr>
            <a:normAutofit/>
          </a:bodyPr>
          <a:lstStyle/>
          <a:p>
            <a:pPr algn="just"/>
            <a:r>
              <a:rPr lang="es-CL" dirty="0" smtClean="0"/>
              <a:t>EJEMPLO 1</a:t>
            </a:r>
          </a:p>
          <a:p>
            <a:pPr algn="just"/>
            <a:r>
              <a:rPr lang="es-CL" dirty="0" smtClean="0"/>
              <a:t>En este plato tenemos estructura y unidad, e inmediatamente nos llama la atención el pequeño tomate y la hierba aromática en la parte superior de la preparación. Al ver el punto focal, podremos observar con mayor atención el resto del plato y sin distracciones.</a:t>
            </a:r>
            <a:endParaRPr lang="es-CL" dirty="0"/>
          </a:p>
        </p:txBody>
      </p:sp>
      <p:sp>
        <p:nvSpPr>
          <p:cNvPr id="7" name="Marcador de contenido 2"/>
          <p:cNvSpPr txBox="1">
            <a:spLocks/>
          </p:cNvSpPr>
          <p:nvPr/>
        </p:nvSpPr>
        <p:spPr>
          <a:xfrm>
            <a:off x="6246933" y="4250802"/>
            <a:ext cx="5333270" cy="2137894"/>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just"/>
            <a:r>
              <a:rPr lang="es-CL" i="1" dirty="0" smtClean="0">
                <a:solidFill>
                  <a:srgbClr val="C00000"/>
                </a:solidFill>
              </a:rPr>
              <a:t>Filete de vacuno, acompañado de </a:t>
            </a:r>
            <a:r>
              <a:rPr lang="es-CL" i="1" dirty="0" err="1" smtClean="0">
                <a:solidFill>
                  <a:srgbClr val="C00000"/>
                </a:solidFill>
              </a:rPr>
              <a:t>panzotti</a:t>
            </a:r>
            <a:r>
              <a:rPr lang="es-CL" i="1" dirty="0" smtClean="0">
                <a:solidFill>
                  <a:srgbClr val="C00000"/>
                </a:solidFill>
              </a:rPr>
              <a:t> de berenjenas, </a:t>
            </a:r>
            <a:r>
              <a:rPr lang="es-CL" i="1" dirty="0" err="1" smtClean="0">
                <a:solidFill>
                  <a:srgbClr val="C00000"/>
                </a:solidFill>
              </a:rPr>
              <a:t>lingüini</a:t>
            </a:r>
            <a:r>
              <a:rPr lang="es-CL" i="1" dirty="0" smtClean="0">
                <a:solidFill>
                  <a:srgbClr val="C00000"/>
                </a:solidFill>
              </a:rPr>
              <a:t> de zanahoria salsa de oporto.</a:t>
            </a:r>
            <a:endParaRPr lang="es-CL" i="1" dirty="0">
              <a:solidFill>
                <a:srgbClr val="C00000"/>
              </a:solidFill>
            </a:endParaRPr>
          </a:p>
        </p:txBody>
      </p:sp>
      <p:pic>
        <p:nvPicPr>
          <p:cNvPr id="5" name="Imagen 4"/>
          <p:cNvPicPr>
            <a:picLocks noChangeAspect="1"/>
          </p:cNvPicPr>
          <p:nvPr/>
        </p:nvPicPr>
        <p:blipFill>
          <a:blip r:embed="rId2"/>
          <a:stretch>
            <a:fillRect/>
          </a:stretch>
        </p:blipFill>
        <p:spPr>
          <a:xfrm>
            <a:off x="1385417" y="3303432"/>
            <a:ext cx="4255530" cy="3344581"/>
          </a:xfrm>
          <a:prstGeom prst="rect">
            <a:avLst/>
          </a:prstGeom>
        </p:spPr>
      </p:pic>
    </p:spTree>
    <p:extLst>
      <p:ext uri="{BB962C8B-B14F-4D97-AF65-F5344CB8AC3E}">
        <p14:creationId xmlns:p14="http://schemas.microsoft.com/office/powerpoint/2010/main" val="1448495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24128" y="585216"/>
            <a:ext cx="9720072" cy="947370"/>
          </a:xfrm>
        </p:spPr>
        <p:txBody>
          <a:bodyPr/>
          <a:lstStyle/>
          <a:p>
            <a:pPr algn="ctr"/>
            <a:r>
              <a:rPr lang="es-CL" dirty="0" smtClean="0"/>
              <a:t>Punto focal</a:t>
            </a:r>
            <a:endParaRPr lang="es-CL" dirty="0"/>
          </a:p>
        </p:txBody>
      </p:sp>
      <p:sp>
        <p:nvSpPr>
          <p:cNvPr id="3" name="Marcador de contenido 2"/>
          <p:cNvSpPr>
            <a:spLocks noGrp="1"/>
          </p:cNvSpPr>
          <p:nvPr>
            <p:ph idx="1"/>
          </p:nvPr>
        </p:nvSpPr>
        <p:spPr>
          <a:xfrm>
            <a:off x="779431" y="1532586"/>
            <a:ext cx="10708524" cy="1770846"/>
          </a:xfrm>
        </p:spPr>
        <p:txBody>
          <a:bodyPr>
            <a:normAutofit lnSpcReduction="10000"/>
          </a:bodyPr>
          <a:lstStyle/>
          <a:p>
            <a:pPr algn="just"/>
            <a:r>
              <a:rPr lang="es-CL" dirty="0" smtClean="0"/>
              <a:t>EJEMPLO 2</a:t>
            </a:r>
          </a:p>
          <a:p>
            <a:pPr algn="just"/>
            <a:r>
              <a:rPr lang="es-CL" dirty="0" smtClean="0"/>
              <a:t>En este caso, vemos en un mismo plato dos elementos separados, por un lado la guarnición y por otro lado la proteína, donde nos desconcentran los huesos, que al estar dispuesto en diferentes direcciones, se fijan varios puntos focales que no permiten apreciar el plato en su totalidad.</a:t>
            </a:r>
            <a:endParaRPr lang="es-CL" dirty="0"/>
          </a:p>
        </p:txBody>
      </p:sp>
      <p:sp>
        <p:nvSpPr>
          <p:cNvPr id="7" name="Marcador de contenido 2"/>
          <p:cNvSpPr txBox="1">
            <a:spLocks/>
          </p:cNvSpPr>
          <p:nvPr/>
        </p:nvSpPr>
        <p:spPr>
          <a:xfrm>
            <a:off x="6133693" y="4366712"/>
            <a:ext cx="5333270" cy="2137894"/>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just"/>
            <a:r>
              <a:rPr lang="es-CL" i="1" dirty="0" smtClean="0">
                <a:solidFill>
                  <a:srgbClr val="C00000"/>
                </a:solidFill>
              </a:rPr>
              <a:t>Perdices asadas, acompañadas de repollo morado salteado con </a:t>
            </a:r>
            <a:r>
              <a:rPr lang="es-CL" i="1" dirty="0" err="1" smtClean="0">
                <a:solidFill>
                  <a:srgbClr val="C00000"/>
                </a:solidFill>
              </a:rPr>
              <a:t>vichy</a:t>
            </a:r>
            <a:r>
              <a:rPr lang="es-CL" i="1" dirty="0" smtClean="0">
                <a:solidFill>
                  <a:srgbClr val="C00000"/>
                </a:solidFill>
              </a:rPr>
              <a:t> de zanahoria </a:t>
            </a:r>
            <a:r>
              <a:rPr lang="es-CL" i="1" dirty="0" err="1" smtClean="0">
                <a:solidFill>
                  <a:srgbClr val="C00000"/>
                </a:solidFill>
              </a:rPr>
              <a:t>baby</a:t>
            </a:r>
            <a:r>
              <a:rPr lang="es-CL" i="1" dirty="0" smtClean="0">
                <a:solidFill>
                  <a:srgbClr val="C00000"/>
                </a:solidFill>
              </a:rPr>
              <a:t>.</a:t>
            </a:r>
            <a:endParaRPr lang="es-CL" i="1" dirty="0">
              <a:solidFill>
                <a:srgbClr val="C00000"/>
              </a:solidFill>
            </a:endParaRPr>
          </a:p>
        </p:txBody>
      </p:sp>
      <p:pic>
        <p:nvPicPr>
          <p:cNvPr id="4" name="Imagen 3"/>
          <p:cNvPicPr>
            <a:picLocks noChangeAspect="1"/>
          </p:cNvPicPr>
          <p:nvPr/>
        </p:nvPicPr>
        <p:blipFill rotWithShape="1">
          <a:blip r:embed="rId2"/>
          <a:srcRect t="14459" b="21315"/>
          <a:stretch/>
        </p:blipFill>
        <p:spPr>
          <a:xfrm>
            <a:off x="1612647" y="3148884"/>
            <a:ext cx="3789905" cy="3519153"/>
          </a:xfrm>
          <a:prstGeom prst="rect">
            <a:avLst/>
          </a:prstGeom>
        </p:spPr>
      </p:pic>
    </p:spTree>
    <p:extLst>
      <p:ext uri="{BB962C8B-B14F-4D97-AF65-F5344CB8AC3E}">
        <p14:creationId xmlns:p14="http://schemas.microsoft.com/office/powerpoint/2010/main" val="14151166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24128" y="585216"/>
            <a:ext cx="9720072" cy="947370"/>
          </a:xfrm>
        </p:spPr>
        <p:txBody>
          <a:bodyPr/>
          <a:lstStyle/>
          <a:p>
            <a:pPr algn="ctr"/>
            <a:r>
              <a:rPr lang="es-CL" dirty="0" smtClean="0"/>
              <a:t>flujo</a:t>
            </a:r>
            <a:endParaRPr lang="es-CL" dirty="0"/>
          </a:p>
        </p:txBody>
      </p:sp>
      <p:sp>
        <p:nvSpPr>
          <p:cNvPr id="3" name="Marcador de contenido 2"/>
          <p:cNvSpPr>
            <a:spLocks noGrp="1"/>
          </p:cNvSpPr>
          <p:nvPr>
            <p:ph idx="1"/>
          </p:nvPr>
        </p:nvSpPr>
        <p:spPr>
          <a:xfrm>
            <a:off x="779431" y="1532586"/>
            <a:ext cx="10708524" cy="1770846"/>
          </a:xfrm>
        </p:spPr>
        <p:txBody>
          <a:bodyPr>
            <a:normAutofit/>
          </a:bodyPr>
          <a:lstStyle/>
          <a:p>
            <a:pPr algn="just"/>
            <a:r>
              <a:rPr lang="es-CL" dirty="0" smtClean="0"/>
              <a:t>Esta propiedad es una mezcla de EQUILIBRIO, UNIDAD y PUNTO FOCAL. Cuando estos elementos se unen de forma correcta, damos al plato una sensación de “vida”, como si la preparación estuviera en movimiento. Todo fluye en dirección para apreciar la totalidad del plato. Dentro de esto encontramos dos tipos de flujo</a:t>
            </a:r>
            <a:endParaRPr lang="es-CL" dirty="0"/>
          </a:p>
        </p:txBody>
      </p:sp>
      <p:sp>
        <p:nvSpPr>
          <p:cNvPr id="7" name="Marcador de contenido 2"/>
          <p:cNvSpPr txBox="1">
            <a:spLocks/>
          </p:cNvSpPr>
          <p:nvPr/>
        </p:nvSpPr>
        <p:spPr>
          <a:xfrm>
            <a:off x="6154685" y="3413514"/>
            <a:ext cx="5333270" cy="2459865"/>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just"/>
            <a:r>
              <a:rPr lang="es-CL" i="1" dirty="0" smtClean="0">
                <a:solidFill>
                  <a:srgbClr val="C00000"/>
                </a:solidFill>
              </a:rPr>
              <a:t>EQUILIBRIO SIMÉTRICO</a:t>
            </a:r>
          </a:p>
          <a:p>
            <a:pPr algn="just"/>
            <a:r>
              <a:rPr lang="es-CL" i="1" dirty="0" smtClean="0">
                <a:solidFill>
                  <a:srgbClr val="C00000"/>
                </a:solidFill>
              </a:rPr>
              <a:t>La simetría es igualdad en ambas caras, esto refiere a que el flujo sigue una misma dirección. </a:t>
            </a:r>
            <a:endParaRPr lang="es-CL" i="1" dirty="0">
              <a:solidFill>
                <a:srgbClr val="C00000"/>
              </a:solidFill>
            </a:endParaRPr>
          </a:p>
        </p:txBody>
      </p:sp>
      <p:pic>
        <p:nvPicPr>
          <p:cNvPr id="5" name="Imagen 4"/>
          <p:cNvPicPr>
            <a:picLocks noChangeAspect="1"/>
          </p:cNvPicPr>
          <p:nvPr/>
        </p:nvPicPr>
        <p:blipFill rotWithShape="1">
          <a:blip r:embed="rId2"/>
          <a:srcRect l="19522" t="15436" r="14732"/>
          <a:stretch/>
        </p:blipFill>
        <p:spPr>
          <a:xfrm>
            <a:off x="1326523" y="2894482"/>
            <a:ext cx="4081895" cy="3497931"/>
          </a:xfrm>
          <a:prstGeom prst="rect">
            <a:avLst/>
          </a:prstGeom>
        </p:spPr>
      </p:pic>
    </p:spTree>
    <p:extLst>
      <p:ext uri="{BB962C8B-B14F-4D97-AF65-F5344CB8AC3E}">
        <p14:creationId xmlns:p14="http://schemas.microsoft.com/office/powerpoint/2010/main" val="8699043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24128" y="585216"/>
            <a:ext cx="9720072" cy="947370"/>
          </a:xfrm>
        </p:spPr>
        <p:txBody>
          <a:bodyPr/>
          <a:lstStyle/>
          <a:p>
            <a:pPr algn="ctr"/>
            <a:r>
              <a:rPr lang="es-CL" dirty="0" smtClean="0"/>
              <a:t>flujo</a:t>
            </a:r>
            <a:endParaRPr lang="es-CL" dirty="0"/>
          </a:p>
        </p:txBody>
      </p:sp>
      <p:sp>
        <p:nvSpPr>
          <p:cNvPr id="7" name="Marcador de contenido 2"/>
          <p:cNvSpPr txBox="1">
            <a:spLocks/>
          </p:cNvSpPr>
          <p:nvPr/>
        </p:nvSpPr>
        <p:spPr>
          <a:xfrm>
            <a:off x="798491" y="1816539"/>
            <a:ext cx="11165982" cy="1184243"/>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just"/>
            <a:r>
              <a:rPr lang="es-CL" i="1" dirty="0" smtClean="0">
                <a:solidFill>
                  <a:srgbClr val="C00000"/>
                </a:solidFill>
              </a:rPr>
              <a:t>EQUILIBRIO ASIMÉTRICO</a:t>
            </a:r>
          </a:p>
          <a:p>
            <a:pPr algn="just"/>
            <a:r>
              <a:rPr lang="es-CL" i="1" dirty="0" smtClean="0">
                <a:solidFill>
                  <a:srgbClr val="C00000"/>
                </a:solidFill>
              </a:rPr>
              <a:t>Esto se da cuando en un plato poseemos mas de un punto focal y no se presenta unidad. Nos genera mas flujos, con los cuales tenemos que dar mas de un vistazo para apreciar el plato.</a:t>
            </a:r>
            <a:endParaRPr lang="es-CL" i="1" dirty="0">
              <a:solidFill>
                <a:srgbClr val="C00000"/>
              </a:solidFill>
            </a:endParaRPr>
          </a:p>
        </p:txBody>
      </p:sp>
      <p:pic>
        <p:nvPicPr>
          <p:cNvPr id="6" name="Imagen 5"/>
          <p:cNvPicPr>
            <a:picLocks noChangeAspect="1"/>
          </p:cNvPicPr>
          <p:nvPr/>
        </p:nvPicPr>
        <p:blipFill>
          <a:blip r:embed="rId2"/>
          <a:stretch>
            <a:fillRect/>
          </a:stretch>
        </p:blipFill>
        <p:spPr>
          <a:xfrm>
            <a:off x="3697546" y="3219717"/>
            <a:ext cx="5124080" cy="3417981"/>
          </a:xfrm>
          <a:prstGeom prst="rect">
            <a:avLst/>
          </a:prstGeom>
        </p:spPr>
      </p:pic>
    </p:spTree>
    <p:extLst>
      <p:ext uri="{BB962C8B-B14F-4D97-AF65-F5344CB8AC3E}">
        <p14:creationId xmlns:p14="http://schemas.microsoft.com/office/powerpoint/2010/main" val="21626276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24128" y="585216"/>
            <a:ext cx="9720072" cy="947370"/>
          </a:xfrm>
        </p:spPr>
        <p:txBody>
          <a:bodyPr/>
          <a:lstStyle/>
          <a:p>
            <a:pPr algn="ctr"/>
            <a:r>
              <a:rPr lang="es-CL" dirty="0" smtClean="0"/>
              <a:t>altura</a:t>
            </a:r>
            <a:endParaRPr lang="es-CL" dirty="0"/>
          </a:p>
        </p:txBody>
      </p:sp>
      <p:sp>
        <p:nvSpPr>
          <p:cNvPr id="3" name="Marcador de contenido 2"/>
          <p:cNvSpPr>
            <a:spLocks noGrp="1"/>
          </p:cNvSpPr>
          <p:nvPr>
            <p:ph idx="1"/>
          </p:nvPr>
        </p:nvSpPr>
        <p:spPr>
          <a:xfrm>
            <a:off x="5589431" y="1725771"/>
            <a:ext cx="5898524" cy="4617076"/>
          </a:xfrm>
        </p:spPr>
        <p:txBody>
          <a:bodyPr>
            <a:normAutofit/>
          </a:bodyPr>
          <a:lstStyle/>
          <a:p>
            <a:pPr algn="just"/>
            <a:r>
              <a:rPr lang="es-CL" dirty="0" smtClean="0"/>
              <a:t>La altura de un plato va ligada directamente con el punto focal, que es dónde el comensal dirige la mirada al momento de tener en frente una preparación. En este caso se deben poseer varias formas y relieves que otorguen movimiento al plato, ya que cuando tenemos varias alturas, es posible apreciar de mejor manera el lado arquitectónico del montaje, aunque se debe hacer una estructura sólida y nada pretenciosa, ya que es típico montar de maravilla, y al momento de llegar al comensal se derrumba.</a:t>
            </a:r>
            <a:endParaRPr lang="es-CL" dirty="0"/>
          </a:p>
        </p:txBody>
      </p:sp>
      <p:pic>
        <p:nvPicPr>
          <p:cNvPr id="4" name="Imagen 3"/>
          <p:cNvPicPr>
            <a:picLocks noChangeAspect="1"/>
          </p:cNvPicPr>
          <p:nvPr/>
        </p:nvPicPr>
        <p:blipFill>
          <a:blip r:embed="rId2"/>
          <a:stretch>
            <a:fillRect/>
          </a:stretch>
        </p:blipFill>
        <p:spPr>
          <a:xfrm>
            <a:off x="657896" y="1725771"/>
            <a:ext cx="4617076" cy="4617076"/>
          </a:xfrm>
          <a:prstGeom prst="rect">
            <a:avLst/>
          </a:prstGeom>
        </p:spPr>
      </p:pic>
    </p:spTree>
    <p:extLst>
      <p:ext uri="{BB962C8B-B14F-4D97-AF65-F5344CB8AC3E}">
        <p14:creationId xmlns:p14="http://schemas.microsoft.com/office/powerpoint/2010/main" val="15287781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24128" y="585216"/>
            <a:ext cx="9720072" cy="947370"/>
          </a:xfrm>
        </p:spPr>
        <p:txBody>
          <a:bodyPr/>
          <a:lstStyle/>
          <a:p>
            <a:pPr algn="ctr"/>
            <a:r>
              <a:rPr lang="es-CL" dirty="0" smtClean="0"/>
              <a:t>altura</a:t>
            </a:r>
            <a:endParaRPr lang="es-CL" dirty="0"/>
          </a:p>
        </p:txBody>
      </p:sp>
      <p:sp>
        <p:nvSpPr>
          <p:cNvPr id="3" name="Marcador de contenido 2"/>
          <p:cNvSpPr>
            <a:spLocks noGrp="1"/>
          </p:cNvSpPr>
          <p:nvPr>
            <p:ph idx="1"/>
          </p:nvPr>
        </p:nvSpPr>
        <p:spPr>
          <a:xfrm>
            <a:off x="5679583" y="2859112"/>
            <a:ext cx="5898524" cy="1983344"/>
          </a:xfrm>
        </p:spPr>
        <p:txBody>
          <a:bodyPr>
            <a:normAutofit/>
          </a:bodyPr>
          <a:lstStyle/>
          <a:p>
            <a:pPr algn="just"/>
            <a:r>
              <a:rPr lang="es-CL" dirty="0" smtClean="0"/>
              <a:t>Tenemos lo contrario, un plato de baja altura, y no significa que el montaje sea plano, sino que disponemos de diferentes elementos que den relieve y sean atractivos. Esto es muy utilizado en los montajes no tradicionales dispersos.</a:t>
            </a:r>
            <a:endParaRPr lang="es-CL" dirty="0"/>
          </a:p>
        </p:txBody>
      </p:sp>
      <p:pic>
        <p:nvPicPr>
          <p:cNvPr id="5" name="Imagen 4"/>
          <p:cNvPicPr>
            <a:picLocks noChangeAspect="1"/>
          </p:cNvPicPr>
          <p:nvPr/>
        </p:nvPicPr>
        <p:blipFill rotWithShape="1">
          <a:blip r:embed="rId2"/>
          <a:srcRect l="21821" t="2312" r="21605"/>
          <a:stretch/>
        </p:blipFill>
        <p:spPr>
          <a:xfrm>
            <a:off x="463640" y="1880314"/>
            <a:ext cx="4932608" cy="4790867"/>
          </a:xfrm>
          <a:prstGeom prst="rect">
            <a:avLst/>
          </a:prstGeom>
        </p:spPr>
      </p:pic>
    </p:spTree>
    <p:extLst>
      <p:ext uri="{BB962C8B-B14F-4D97-AF65-F5344CB8AC3E}">
        <p14:creationId xmlns:p14="http://schemas.microsoft.com/office/powerpoint/2010/main" val="33825418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5163" y="3654063"/>
            <a:ext cx="9720072" cy="1499616"/>
          </a:xfrm>
        </p:spPr>
        <p:txBody>
          <a:bodyPr/>
          <a:lstStyle/>
          <a:p>
            <a:r>
              <a:rPr lang="es-CL" dirty="0" smtClean="0"/>
              <a:t>¿PARA Qué SE UTILIZAN?</a:t>
            </a:r>
            <a:endParaRPr lang="es-CL" dirty="0"/>
          </a:p>
        </p:txBody>
      </p:sp>
      <p:sp>
        <p:nvSpPr>
          <p:cNvPr id="3" name="Marcador de contenido 2"/>
          <p:cNvSpPr>
            <a:spLocks noGrp="1"/>
          </p:cNvSpPr>
          <p:nvPr>
            <p:ph idx="1"/>
          </p:nvPr>
        </p:nvSpPr>
        <p:spPr>
          <a:xfrm>
            <a:off x="1215162" y="5063965"/>
            <a:ext cx="9720073" cy="740535"/>
          </a:xfrm>
        </p:spPr>
        <p:txBody>
          <a:bodyPr/>
          <a:lstStyle/>
          <a:p>
            <a:pPr algn="just"/>
            <a:r>
              <a:rPr lang="es-CL" dirty="0" smtClean="0"/>
              <a:t>Estas reglas fueron creadas para otorgar una guía que nos permita y nos ayude a  hacer diferentes “montajes”, satisfactorios y funcionales.</a:t>
            </a:r>
            <a:endParaRPr lang="es-CL" dirty="0"/>
          </a:p>
        </p:txBody>
      </p:sp>
      <p:sp>
        <p:nvSpPr>
          <p:cNvPr id="4" name="Marcador de contenido 2"/>
          <p:cNvSpPr txBox="1">
            <a:spLocks/>
          </p:cNvSpPr>
          <p:nvPr/>
        </p:nvSpPr>
        <p:spPr>
          <a:xfrm>
            <a:off x="1215163" y="2295976"/>
            <a:ext cx="9720073" cy="1077533"/>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just"/>
            <a:r>
              <a:rPr lang="es-CL" dirty="0" smtClean="0"/>
              <a:t>Es </a:t>
            </a:r>
            <a:r>
              <a:rPr lang="es-CL" dirty="0"/>
              <a:t>la acción de ubicar los elementos de una preparación alimenticia en un plato u otro con el fin de otorgar la comodidad al comensal para que le sea fácil y placentero consumirlo</a:t>
            </a:r>
          </a:p>
        </p:txBody>
      </p:sp>
      <p:sp>
        <p:nvSpPr>
          <p:cNvPr id="5" name="Título 1"/>
          <p:cNvSpPr txBox="1">
            <a:spLocks/>
          </p:cNvSpPr>
          <p:nvPr/>
        </p:nvSpPr>
        <p:spPr>
          <a:xfrm>
            <a:off x="1215163" y="977668"/>
            <a:ext cx="9720072"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s-CL" dirty="0" smtClean="0"/>
              <a:t>¿qué es un montaje?</a:t>
            </a:r>
            <a:endParaRPr lang="es-CL" dirty="0"/>
          </a:p>
        </p:txBody>
      </p:sp>
      <p:sp>
        <p:nvSpPr>
          <p:cNvPr id="6" name="Título 1"/>
          <p:cNvSpPr txBox="1">
            <a:spLocks/>
          </p:cNvSpPr>
          <p:nvPr/>
        </p:nvSpPr>
        <p:spPr>
          <a:xfrm>
            <a:off x="1215163" y="0"/>
            <a:ext cx="9720072"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es-CL" dirty="0" smtClean="0">
                <a:solidFill>
                  <a:srgbClr val="0070C0"/>
                </a:solidFill>
              </a:rPr>
              <a:t>Normas de presentación</a:t>
            </a:r>
            <a:endParaRPr lang="es-CL" dirty="0">
              <a:solidFill>
                <a:srgbClr val="0070C0"/>
              </a:solidFill>
            </a:endParaRPr>
          </a:p>
        </p:txBody>
      </p:sp>
    </p:spTree>
    <p:extLst>
      <p:ext uri="{BB962C8B-B14F-4D97-AF65-F5344CB8AC3E}">
        <p14:creationId xmlns:p14="http://schemas.microsoft.com/office/powerpoint/2010/main" val="12823525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24127" y="1062979"/>
            <a:ext cx="9720072" cy="1499616"/>
          </a:xfrm>
        </p:spPr>
        <p:txBody>
          <a:bodyPr/>
          <a:lstStyle/>
          <a:p>
            <a:r>
              <a:rPr lang="es-CL" dirty="0" smtClean="0"/>
              <a:t>Montaje tradicional</a:t>
            </a:r>
            <a:endParaRPr lang="es-CL" dirty="0"/>
          </a:p>
        </p:txBody>
      </p:sp>
      <p:sp>
        <p:nvSpPr>
          <p:cNvPr id="3" name="Marcador de contenido 2"/>
          <p:cNvSpPr>
            <a:spLocks noGrp="1"/>
          </p:cNvSpPr>
          <p:nvPr>
            <p:ph idx="1"/>
          </p:nvPr>
        </p:nvSpPr>
        <p:spPr>
          <a:xfrm>
            <a:off x="800922" y="2285998"/>
            <a:ext cx="5274277" cy="1775720"/>
          </a:xfrm>
        </p:spPr>
        <p:txBody>
          <a:bodyPr>
            <a:normAutofit fontScale="92500"/>
          </a:bodyPr>
          <a:lstStyle/>
          <a:p>
            <a:pPr algn="just"/>
            <a:r>
              <a:rPr lang="es-CL" dirty="0" smtClean="0"/>
              <a:t>Es la </a:t>
            </a:r>
            <a:r>
              <a:rPr lang="es-CL" dirty="0"/>
              <a:t>manera más sencilla de disponer los elementos en el plato, donde se exhibe la proteína como gran protagonista. El plato </a:t>
            </a:r>
            <a:r>
              <a:rPr lang="es-CL" dirty="0" smtClean="0"/>
              <a:t>debe ser </a:t>
            </a:r>
            <a:r>
              <a:rPr lang="es-CL" dirty="0"/>
              <a:t>un reloj y los elementos se </a:t>
            </a:r>
            <a:r>
              <a:rPr lang="es-CL" dirty="0" smtClean="0"/>
              <a:t>disponen </a:t>
            </a:r>
            <a:r>
              <a:rPr lang="es-CL" dirty="0"/>
              <a:t>según la posición de los números: Proteína y salsa a las 6, guarniciones </a:t>
            </a:r>
            <a:r>
              <a:rPr lang="es-CL" dirty="0" smtClean="0"/>
              <a:t>entre </a:t>
            </a:r>
            <a:r>
              <a:rPr lang="es-CL" dirty="0"/>
              <a:t>las </a:t>
            </a:r>
            <a:r>
              <a:rPr lang="es-CL" dirty="0" smtClean="0"/>
              <a:t>10 </a:t>
            </a:r>
            <a:r>
              <a:rPr lang="es-CL" dirty="0"/>
              <a:t>y </a:t>
            </a:r>
            <a:r>
              <a:rPr lang="es-CL" dirty="0" smtClean="0"/>
              <a:t>las 2 </a:t>
            </a:r>
            <a:r>
              <a:rPr lang="es-CL" dirty="0"/>
              <a:t>respectivamente.</a:t>
            </a:r>
          </a:p>
        </p:txBody>
      </p:sp>
      <p:sp>
        <p:nvSpPr>
          <p:cNvPr id="6" name="Título 1"/>
          <p:cNvSpPr txBox="1">
            <a:spLocks/>
          </p:cNvSpPr>
          <p:nvPr/>
        </p:nvSpPr>
        <p:spPr>
          <a:xfrm>
            <a:off x="1215163" y="0"/>
            <a:ext cx="9720072"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es-CL" dirty="0" smtClean="0">
                <a:solidFill>
                  <a:srgbClr val="0070C0"/>
                </a:solidFill>
              </a:rPr>
              <a:t>Normas de Montaje</a:t>
            </a:r>
            <a:endParaRPr lang="es-CL" dirty="0">
              <a:solidFill>
                <a:srgbClr val="0070C0"/>
              </a:solidFill>
            </a:endParaRPr>
          </a:p>
        </p:txBody>
      </p:sp>
      <p:pic>
        <p:nvPicPr>
          <p:cNvPr id="11" name="Imagen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133" y="1812786"/>
            <a:ext cx="4619425" cy="4497861"/>
          </a:xfrm>
          <a:prstGeom prst="rect">
            <a:avLst/>
          </a:prstGeom>
        </p:spPr>
      </p:pic>
      <p:pic>
        <p:nvPicPr>
          <p:cNvPr id="12" name="Imagen 11"/>
          <p:cNvPicPr>
            <a:picLocks noChangeAspect="1"/>
          </p:cNvPicPr>
          <p:nvPr/>
        </p:nvPicPr>
        <p:blipFill rotWithShape="1">
          <a:blip r:embed="rId3"/>
          <a:srcRect b="15760"/>
          <a:stretch/>
        </p:blipFill>
        <p:spPr>
          <a:xfrm>
            <a:off x="1381281" y="4061717"/>
            <a:ext cx="4257231" cy="2686813"/>
          </a:xfrm>
          <a:prstGeom prst="rect">
            <a:avLst/>
          </a:prstGeom>
        </p:spPr>
      </p:pic>
    </p:spTree>
    <p:extLst>
      <p:ext uri="{BB962C8B-B14F-4D97-AF65-F5344CB8AC3E}">
        <p14:creationId xmlns:p14="http://schemas.microsoft.com/office/powerpoint/2010/main" val="11034959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1215163" y="0"/>
            <a:ext cx="9720072"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es-CL" dirty="0" smtClean="0">
                <a:solidFill>
                  <a:srgbClr val="0070C0"/>
                </a:solidFill>
              </a:rPr>
              <a:t>Normas de Montaje</a:t>
            </a:r>
            <a:endParaRPr lang="es-CL" dirty="0">
              <a:solidFill>
                <a:srgbClr val="0070C0"/>
              </a:solidFill>
            </a:endParaRPr>
          </a:p>
        </p:txBody>
      </p:sp>
      <p:sp>
        <p:nvSpPr>
          <p:cNvPr id="7" name="Título 1"/>
          <p:cNvSpPr txBox="1">
            <a:spLocks/>
          </p:cNvSpPr>
          <p:nvPr/>
        </p:nvSpPr>
        <p:spPr>
          <a:xfrm>
            <a:off x="1024128" y="781747"/>
            <a:ext cx="9720072"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s-CL" dirty="0" smtClean="0"/>
              <a:t>Montaje no tradicional</a:t>
            </a:r>
            <a:endParaRPr lang="es-CL" dirty="0"/>
          </a:p>
        </p:txBody>
      </p:sp>
      <p:sp>
        <p:nvSpPr>
          <p:cNvPr id="8" name="Marcador de contenido 2"/>
          <p:cNvSpPr txBox="1">
            <a:spLocks/>
          </p:cNvSpPr>
          <p:nvPr/>
        </p:nvSpPr>
        <p:spPr>
          <a:xfrm>
            <a:off x="1024128" y="1915473"/>
            <a:ext cx="9720073" cy="711817"/>
          </a:xfrm>
          <a:prstGeom prst="rect">
            <a:avLst/>
          </a:prstGeom>
        </p:spPr>
        <p:txBody>
          <a:bodyPr vert="horz" lIns="45720" tIns="45720" rIns="4572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just"/>
            <a:r>
              <a:rPr lang="es-CL" dirty="0" smtClean="0"/>
              <a:t>Se define como no tradicional a los montajes mas estructurados, ya sean alimentos mas juntos o separados.</a:t>
            </a:r>
          </a:p>
          <a:p>
            <a:pPr algn="just"/>
            <a:endParaRPr lang="es-CL" dirty="0"/>
          </a:p>
        </p:txBody>
      </p:sp>
      <p:sp>
        <p:nvSpPr>
          <p:cNvPr id="9" name="Título 1"/>
          <p:cNvSpPr txBox="1">
            <a:spLocks/>
          </p:cNvSpPr>
          <p:nvPr/>
        </p:nvSpPr>
        <p:spPr>
          <a:xfrm>
            <a:off x="1024128" y="2363700"/>
            <a:ext cx="9720072"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s-CL" dirty="0" smtClean="0"/>
              <a:t>Estructurado</a:t>
            </a:r>
          </a:p>
        </p:txBody>
      </p:sp>
      <p:sp>
        <p:nvSpPr>
          <p:cNvPr id="10" name="Marcador de contenido 2"/>
          <p:cNvSpPr txBox="1">
            <a:spLocks/>
          </p:cNvSpPr>
          <p:nvPr/>
        </p:nvSpPr>
        <p:spPr>
          <a:xfrm>
            <a:off x="1024127" y="3507407"/>
            <a:ext cx="9720073" cy="711817"/>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just"/>
            <a:endParaRPr lang="es-CL" dirty="0"/>
          </a:p>
        </p:txBody>
      </p:sp>
      <p:sp>
        <p:nvSpPr>
          <p:cNvPr id="11" name="Rectángulo 10"/>
          <p:cNvSpPr/>
          <p:nvPr/>
        </p:nvSpPr>
        <p:spPr>
          <a:xfrm>
            <a:off x="1024125" y="3945653"/>
            <a:ext cx="4977429" cy="1446550"/>
          </a:xfrm>
          <a:prstGeom prst="rect">
            <a:avLst/>
          </a:prstGeom>
        </p:spPr>
        <p:txBody>
          <a:bodyPr wrap="square">
            <a:spAutoFit/>
          </a:bodyPr>
          <a:lstStyle/>
          <a:p>
            <a:pPr algn="just"/>
            <a:r>
              <a:rPr lang="es-CL" sz="2200" dirty="0" smtClean="0">
                <a:solidFill>
                  <a:srgbClr val="C00000"/>
                </a:solidFill>
              </a:rPr>
              <a:t>En </a:t>
            </a:r>
            <a:r>
              <a:rPr lang="es-CL" sz="2200" dirty="0">
                <a:solidFill>
                  <a:srgbClr val="C00000"/>
                </a:solidFill>
              </a:rPr>
              <a:t>el plato encontramos, verduras la </a:t>
            </a:r>
            <a:r>
              <a:rPr lang="es-CL" sz="2200" dirty="0" smtClean="0">
                <a:solidFill>
                  <a:srgbClr val="C00000"/>
                </a:solidFill>
              </a:rPr>
              <a:t>guarnición, </a:t>
            </a:r>
            <a:r>
              <a:rPr lang="es-CL" sz="2200" dirty="0" err="1" smtClean="0">
                <a:solidFill>
                  <a:srgbClr val="C00000"/>
                </a:solidFill>
              </a:rPr>
              <a:t>item</a:t>
            </a:r>
            <a:r>
              <a:rPr lang="es-CL" sz="2200" dirty="0" smtClean="0">
                <a:solidFill>
                  <a:srgbClr val="C00000"/>
                </a:solidFill>
              </a:rPr>
              <a:t> </a:t>
            </a:r>
            <a:r>
              <a:rPr lang="es-CL" sz="2200" dirty="0">
                <a:solidFill>
                  <a:srgbClr val="C00000"/>
                </a:solidFill>
              </a:rPr>
              <a:t>principal y las féculas. La salsa es un </a:t>
            </a:r>
            <a:r>
              <a:rPr lang="es-CL" sz="2200" dirty="0" smtClean="0">
                <a:solidFill>
                  <a:srgbClr val="C00000"/>
                </a:solidFill>
              </a:rPr>
              <a:t>acompañamiento </a:t>
            </a:r>
            <a:r>
              <a:rPr lang="es-CL" sz="2200" dirty="0">
                <a:solidFill>
                  <a:srgbClr val="C00000"/>
                </a:solidFill>
              </a:rPr>
              <a:t>que va </a:t>
            </a:r>
            <a:r>
              <a:rPr lang="es-CL" sz="2200" dirty="0" smtClean="0">
                <a:solidFill>
                  <a:srgbClr val="C00000"/>
                </a:solidFill>
              </a:rPr>
              <a:t>sobre </a:t>
            </a:r>
            <a:r>
              <a:rPr lang="es-CL" sz="2200" dirty="0">
                <a:solidFill>
                  <a:srgbClr val="C00000"/>
                </a:solidFill>
              </a:rPr>
              <a:t>o </a:t>
            </a:r>
            <a:r>
              <a:rPr lang="es-CL" sz="2200" dirty="0" smtClean="0">
                <a:solidFill>
                  <a:srgbClr val="C00000"/>
                </a:solidFill>
              </a:rPr>
              <a:t>alrededor.</a:t>
            </a:r>
          </a:p>
        </p:txBody>
      </p:sp>
      <p:pic>
        <p:nvPicPr>
          <p:cNvPr id="12" name="Imagen 11"/>
          <p:cNvPicPr>
            <a:picLocks noChangeAspect="1"/>
          </p:cNvPicPr>
          <p:nvPr/>
        </p:nvPicPr>
        <p:blipFill rotWithShape="1">
          <a:blip r:embed="rId2">
            <a:lum bright="13000"/>
          </a:blip>
          <a:srcRect l="16291" t="9044" r="16102" b="8923"/>
          <a:stretch/>
        </p:blipFill>
        <p:spPr>
          <a:xfrm>
            <a:off x="6564994" y="2706750"/>
            <a:ext cx="4179206" cy="3809959"/>
          </a:xfrm>
          <a:prstGeom prst="rect">
            <a:avLst/>
          </a:prstGeom>
        </p:spPr>
      </p:pic>
    </p:spTree>
    <p:extLst>
      <p:ext uri="{BB962C8B-B14F-4D97-AF65-F5344CB8AC3E}">
        <p14:creationId xmlns:p14="http://schemas.microsoft.com/office/powerpoint/2010/main" val="8368383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1215163" y="0"/>
            <a:ext cx="9720072"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es-CL" dirty="0" smtClean="0">
                <a:solidFill>
                  <a:srgbClr val="0070C0"/>
                </a:solidFill>
              </a:rPr>
              <a:t>Normas de Montaje</a:t>
            </a:r>
            <a:endParaRPr lang="es-CL" dirty="0">
              <a:solidFill>
                <a:srgbClr val="0070C0"/>
              </a:solidFill>
            </a:endParaRPr>
          </a:p>
        </p:txBody>
      </p:sp>
      <p:sp>
        <p:nvSpPr>
          <p:cNvPr id="7" name="Título 1"/>
          <p:cNvSpPr txBox="1">
            <a:spLocks/>
          </p:cNvSpPr>
          <p:nvPr/>
        </p:nvSpPr>
        <p:spPr>
          <a:xfrm>
            <a:off x="1024128" y="781747"/>
            <a:ext cx="9720072"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s-CL" dirty="0" smtClean="0"/>
              <a:t>Montaje no tradicional</a:t>
            </a:r>
            <a:endParaRPr lang="es-CL" dirty="0"/>
          </a:p>
        </p:txBody>
      </p:sp>
      <p:sp>
        <p:nvSpPr>
          <p:cNvPr id="9" name="Título 1"/>
          <p:cNvSpPr txBox="1">
            <a:spLocks/>
          </p:cNvSpPr>
          <p:nvPr/>
        </p:nvSpPr>
        <p:spPr>
          <a:xfrm>
            <a:off x="1024128" y="1809907"/>
            <a:ext cx="9720072"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s-CL" dirty="0" smtClean="0"/>
              <a:t>disperso</a:t>
            </a:r>
          </a:p>
        </p:txBody>
      </p:sp>
      <p:sp>
        <p:nvSpPr>
          <p:cNvPr id="10" name="Marcador de contenido 2"/>
          <p:cNvSpPr txBox="1">
            <a:spLocks/>
          </p:cNvSpPr>
          <p:nvPr/>
        </p:nvSpPr>
        <p:spPr>
          <a:xfrm>
            <a:off x="1024127" y="3507407"/>
            <a:ext cx="9720073" cy="711817"/>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just"/>
            <a:endParaRPr lang="es-CL" dirty="0"/>
          </a:p>
        </p:txBody>
      </p:sp>
      <p:sp>
        <p:nvSpPr>
          <p:cNvPr id="11" name="Rectángulo 10"/>
          <p:cNvSpPr/>
          <p:nvPr/>
        </p:nvSpPr>
        <p:spPr>
          <a:xfrm>
            <a:off x="1024127" y="3507407"/>
            <a:ext cx="3277418" cy="1446550"/>
          </a:xfrm>
          <a:prstGeom prst="rect">
            <a:avLst/>
          </a:prstGeom>
        </p:spPr>
        <p:txBody>
          <a:bodyPr wrap="square">
            <a:spAutoFit/>
          </a:bodyPr>
          <a:lstStyle/>
          <a:p>
            <a:pPr algn="just"/>
            <a:r>
              <a:rPr lang="es-CL" sz="2200" dirty="0" smtClean="0">
                <a:solidFill>
                  <a:srgbClr val="C00000"/>
                </a:solidFill>
              </a:rPr>
              <a:t>El </a:t>
            </a:r>
            <a:r>
              <a:rPr lang="es-CL" sz="2200" dirty="0">
                <a:solidFill>
                  <a:srgbClr val="C00000"/>
                </a:solidFill>
              </a:rPr>
              <a:t>elemento  principal va en el centro del plato  y todos los acompañamientos se dispersan.</a:t>
            </a:r>
            <a:endParaRPr lang="es-CL" sz="2200" dirty="0" smtClean="0">
              <a:solidFill>
                <a:srgbClr val="C00000"/>
              </a:solidFill>
            </a:endParaRPr>
          </a:p>
        </p:txBody>
      </p:sp>
      <p:pic>
        <p:nvPicPr>
          <p:cNvPr id="3" name="Imagen 2"/>
          <p:cNvPicPr>
            <a:picLocks noChangeAspect="1"/>
          </p:cNvPicPr>
          <p:nvPr/>
        </p:nvPicPr>
        <p:blipFill>
          <a:blip r:embed="rId2"/>
          <a:stretch>
            <a:fillRect/>
          </a:stretch>
        </p:blipFill>
        <p:spPr>
          <a:xfrm rot="16200000">
            <a:off x="5961743" y="1053950"/>
            <a:ext cx="4299741" cy="6445470"/>
          </a:xfrm>
          <a:prstGeom prst="rect">
            <a:avLst/>
          </a:prstGeom>
        </p:spPr>
      </p:pic>
    </p:spTree>
    <p:extLst>
      <p:ext uri="{BB962C8B-B14F-4D97-AF65-F5344CB8AC3E}">
        <p14:creationId xmlns:p14="http://schemas.microsoft.com/office/powerpoint/2010/main" val="9478296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24128" y="585216"/>
            <a:ext cx="9720072" cy="947370"/>
          </a:xfrm>
        </p:spPr>
        <p:txBody>
          <a:bodyPr/>
          <a:lstStyle/>
          <a:p>
            <a:r>
              <a:rPr lang="es-CL" dirty="0" smtClean="0"/>
              <a:t>alimentos</a:t>
            </a:r>
            <a:endParaRPr lang="es-CL" dirty="0"/>
          </a:p>
        </p:txBody>
      </p:sp>
      <p:sp>
        <p:nvSpPr>
          <p:cNvPr id="3" name="Marcador de contenido 2"/>
          <p:cNvSpPr>
            <a:spLocks noGrp="1"/>
          </p:cNvSpPr>
          <p:nvPr>
            <p:ph idx="1"/>
          </p:nvPr>
        </p:nvSpPr>
        <p:spPr>
          <a:xfrm>
            <a:off x="779431" y="2337515"/>
            <a:ext cx="4616818" cy="3750972"/>
          </a:xfrm>
        </p:spPr>
        <p:txBody>
          <a:bodyPr>
            <a:normAutofit/>
          </a:bodyPr>
          <a:lstStyle/>
          <a:p>
            <a:pPr algn="just"/>
            <a:r>
              <a:rPr lang="es-CL" dirty="0" smtClean="0"/>
              <a:t>Un plato debe tener variedad de productos “atractivos y nutritivos”, y es importante destacarlos bien. Las combinaciones deben ser bien pensadas, para evitar mezclas no muy atractivas</a:t>
            </a:r>
            <a:endParaRPr lang="es-CL" dirty="0"/>
          </a:p>
        </p:txBody>
      </p:sp>
      <p:pic>
        <p:nvPicPr>
          <p:cNvPr id="5" name="Imagen 4"/>
          <p:cNvPicPr>
            <a:picLocks noChangeAspect="1"/>
          </p:cNvPicPr>
          <p:nvPr/>
        </p:nvPicPr>
        <p:blipFill>
          <a:blip r:embed="rId2"/>
          <a:stretch>
            <a:fillRect/>
          </a:stretch>
        </p:blipFill>
        <p:spPr>
          <a:xfrm>
            <a:off x="5884164" y="1281246"/>
            <a:ext cx="5143500" cy="3857625"/>
          </a:xfrm>
          <a:prstGeom prst="rect">
            <a:avLst/>
          </a:prstGeom>
        </p:spPr>
      </p:pic>
    </p:spTree>
    <p:extLst>
      <p:ext uri="{BB962C8B-B14F-4D97-AF65-F5344CB8AC3E}">
        <p14:creationId xmlns:p14="http://schemas.microsoft.com/office/powerpoint/2010/main" val="26897638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24128" y="585216"/>
            <a:ext cx="9720072" cy="947370"/>
          </a:xfrm>
        </p:spPr>
        <p:txBody>
          <a:bodyPr/>
          <a:lstStyle/>
          <a:p>
            <a:r>
              <a:rPr lang="es-CL" dirty="0" smtClean="0"/>
              <a:t>color</a:t>
            </a:r>
            <a:endParaRPr lang="es-CL" dirty="0"/>
          </a:p>
        </p:txBody>
      </p:sp>
      <p:sp>
        <p:nvSpPr>
          <p:cNvPr id="3" name="Marcador de contenido 2"/>
          <p:cNvSpPr>
            <a:spLocks noGrp="1"/>
          </p:cNvSpPr>
          <p:nvPr>
            <p:ph idx="1"/>
          </p:nvPr>
        </p:nvSpPr>
        <p:spPr>
          <a:xfrm>
            <a:off x="779431" y="2337515"/>
            <a:ext cx="4616818" cy="3750972"/>
          </a:xfrm>
        </p:spPr>
        <p:txBody>
          <a:bodyPr>
            <a:normAutofit/>
          </a:bodyPr>
          <a:lstStyle/>
          <a:p>
            <a:pPr algn="just"/>
            <a:r>
              <a:rPr lang="es-CL" dirty="0" smtClean="0"/>
              <a:t>Los colores en un plato abren mucho el apetito y es un gran atractivo. En gastronomía se privilegian los tonos brillantes, naturales, y los colores “tierra”. La idea es elegir una variedad que permita armonía a la vista, pero más aun presentar el color como se debe, por ejemplo, si se presenta un brócoli, este debe tener un color verde brillante y no de color musgo (evidencia de que está recocido)</a:t>
            </a:r>
            <a:endParaRPr lang="es-CL" dirty="0"/>
          </a:p>
        </p:txBody>
      </p:sp>
      <p:pic>
        <p:nvPicPr>
          <p:cNvPr id="5" name="Imagen 4"/>
          <p:cNvPicPr>
            <a:picLocks noChangeAspect="1"/>
          </p:cNvPicPr>
          <p:nvPr/>
        </p:nvPicPr>
        <p:blipFill>
          <a:blip r:embed="rId2"/>
          <a:stretch>
            <a:fillRect/>
          </a:stretch>
        </p:blipFill>
        <p:spPr>
          <a:xfrm>
            <a:off x="6007458" y="276123"/>
            <a:ext cx="4385793" cy="2909243"/>
          </a:xfrm>
          <a:prstGeom prst="rect">
            <a:avLst/>
          </a:prstGeom>
        </p:spPr>
      </p:pic>
      <p:pic>
        <p:nvPicPr>
          <p:cNvPr id="6" name="Imagen 5"/>
          <p:cNvPicPr>
            <a:picLocks noChangeAspect="1"/>
          </p:cNvPicPr>
          <p:nvPr/>
        </p:nvPicPr>
        <p:blipFill rotWithShape="1">
          <a:blip r:embed="rId3"/>
          <a:srcRect t="5224" b="7270"/>
          <a:stretch/>
        </p:blipFill>
        <p:spPr>
          <a:xfrm>
            <a:off x="8025085" y="3378549"/>
            <a:ext cx="3783294" cy="3284112"/>
          </a:xfrm>
          <a:prstGeom prst="rect">
            <a:avLst/>
          </a:prstGeom>
        </p:spPr>
      </p:pic>
    </p:spTree>
    <p:extLst>
      <p:ext uri="{BB962C8B-B14F-4D97-AF65-F5344CB8AC3E}">
        <p14:creationId xmlns:p14="http://schemas.microsoft.com/office/powerpoint/2010/main" val="37409059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24128" y="585216"/>
            <a:ext cx="9720072" cy="947370"/>
          </a:xfrm>
        </p:spPr>
        <p:txBody>
          <a:bodyPr/>
          <a:lstStyle/>
          <a:p>
            <a:r>
              <a:rPr lang="es-CL" dirty="0" smtClean="0"/>
              <a:t>Métodos de cocción</a:t>
            </a:r>
            <a:endParaRPr lang="es-CL" dirty="0"/>
          </a:p>
        </p:txBody>
      </p:sp>
      <p:sp>
        <p:nvSpPr>
          <p:cNvPr id="3" name="Marcador de contenido 2"/>
          <p:cNvSpPr>
            <a:spLocks noGrp="1"/>
          </p:cNvSpPr>
          <p:nvPr>
            <p:ph idx="1"/>
          </p:nvPr>
        </p:nvSpPr>
        <p:spPr>
          <a:xfrm>
            <a:off x="779431" y="2337515"/>
            <a:ext cx="4616818" cy="3750972"/>
          </a:xfrm>
        </p:spPr>
        <p:txBody>
          <a:bodyPr>
            <a:normAutofit/>
          </a:bodyPr>
          <a:lstStyle/>
          <a:p>
            <a:pPr algn="just"/>
            <a:r>
              <a:rPr lang="es-CL" dirty="0" smtClean="0"/>
              <a:t>Un plato debe tener técnicas, que demuestran el profesionalismo y la creatividad del chef. Ya sabemos que todos los alimentos admiten cualquier método de cocción, como hervido, salteado, fritura, entre otros. Lo importante es que el platillo tenga variedad, por ejemplo servir carne asada con verduras al vapor o un pescado pochado con papas fritas o verduras salteadas, etc. </a:t>
            </a:r>
            <a:endParaRPr lang="es-CL" dirty="0"/>
          </a:p>
        </p:txBody>
      </p:sp>
      <p:pic>
        <p:nvPicPr>
          <p:cNvPr id="5" name="Imagen 4"/>
          <p:cNvPicPr>
            <a:picLocks noChangeAspect="1"/>
          </p:cNvPicPr>
          <p:nvPr/>
        </p:nvPicPr>
        <p:blipFill>
          <a:blip r:embed="rId2"/>
          <a:stretch>
            <a:fillRect/>
          </a:stretch>
        </p:blipFill>
        <p:spPr>
          <a:xfrm>
            <a:off x="5884164" y="1666583"/>
            <a:ext cx="5890636" cy="4421904"/>
          </a:xfrm>
          <a:prstGeom prst="rect">
            <a:avLst/>
          </a:prstGeom>
        </p:spPr>
      </p:pic>
    </p:spTree>
    <p:extLst>
      <p:ext uri="{BB962C8B-B14F-4D97-AF65-F5344CB8AC3E}">
        <p14:creationId xmlns:p14="http://schemas.microsoft.com/office/powerpoint/2010/main" val="17484212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24128" y="585216"/>
            <a:ext cx="9720072" cy="947370"/>
          </a:xfrm>
        </p:spPr>
        <p:txBody>
          <a:bodyPr/>
          <a:lstStyle/>
          <a:p>
            <a:r>
              <a:rPr lang="es-CL" dirty="0" smtClean="0"/>
              <a:t>forma</a:t>
            </a:r>
            <a:endParaRPr lang="es-CL" dirty="0"/>
          </a:p>
        </p:txBody>
      </p:sp>
      <p:sp>
        <p:nvSpPr>
          <p:cNvPr id="3" name="Marcador de contenido 2"/>
          <p:cNvSpPr>
            <a:spLocks noGrp="1"/>
          </p:cNvSpPr>
          <p:nvPr>
            <p:ph idx="1"/>
          </p:nvPr>
        </p:nvSpPr>
        <p:spPr>
          <a:xfrm>
            <a:off x="779431" y="2337515"/>
            <a:ext cx="4616818" cy="3750972"/>
          </a:xfrm>
        </p:spPr>
        <p:txBody>
          <a:bodyPr>
            <a:normAutofit/>
          </a:bodyPr>
          <a:lstStyle/>
          <a:p>
            <a:pPr algn="just"/>
            <a:r>
              <a:rPr lang="es-CL" dirty="0" smtClean="0"/>
              <a:t>Es imprescindible jugar con las formas, como por ejemplo medallones redondos, masas con forma cuadrada o verduras con pequeños cortes.</a:t>
            </a:r>
          </a:p>
          <a:p>
            <a:pPr algn="just"/>
            <a:r>
              <a:rPr lang="es-CL" dirty="0"/>
              <a:t>A</a:t>
            </a:r>
            <a:r>
              <a:rPr lang="es-CL" dirty="0" smtClean="0"/>
              <a:t>l momento de montar un plato, se debe jugar con la geometría, ya que se le debe dar propiedades de “armonía” al plato, por tanto se deben aplicar técnicas de cortes a los alimentos y no ponerlos como vengan.</a:t>
            </a:r>
            <a:endParaRPr lang="es-CL" dirty="0"/>
          </a:p>
        </p:txBody>
      </p:sp>
      <p:pic>
        <p:nvPicPr>
          <p:cNvPr id="5" name="Imagen 4"/>
          <p:cNvPicPr>
            <a:picLocks noChangeAspect="1"/>
          </p:cNvPicPr>
          <p:nvPr/>
        </p:nvPicPr>
        <p:blipFill>
          <a:blip r:embed="rId2"/>
          <a:stretch>
            <a:fillRect/>
          </a:stretch>
        </p:blipFill>
        <p:spPr>
          <a:xfrm>
            <a:off x="6103105" y="1332627"/>
            <a:ext cx="5333534" cy="4501503"/>
          </a:xfrm>
          <a:prstGeom prst="rect">
            <a:avLst/>
          </a:prstGeom>
        </p:spPr>
      </p:pic>
    </p:spTree>
    <p:extLst>
      <p:ext uri="{BB962C8B-B14F-4D97-AF65-F5344CB8AC3E}">
        <p14:creationId xmlns:p14="http://schemas.microsoft.com/office/powerpoint/2010/main" val="17700690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24128" y="585216"/>
            <a:ext cx="9720072" cy="947370"/>
          </a:xfrm>
        </p:spPr>
        <p:txBody>
          <a:bodyPr/>
          <a:lstStyle/>
          <a:p>
            <a:r>
              <a:rPr lang="es-CL" dirty="0" smtClean="0"/>
              <a:t>texturas</a:t>
            </a:r>
            <a:endParaRPr lang="es-CL" dirty="0"/>
          </a:p>
        </p:txBody>
      </p:sp>
      <p:sp>
        <p:nvSpPr>
          <p:cNvPr id="3" name="Marcador de contenido 2"/>
          <p:cNvSpPr>
            <a:spLocks noGrp="1"/>
          </p:cNvSpPr>
          <p:nvPr>
            <p:ph idx="1"/>
          </p:nvPr>
        </p:nvSpPr>
        <p:spPr>
          <a:xfrm>
            <a:off x="779431" y="2337515"/>
            <a:ext cx="4616818" cy="3750972"/>
          </a:xfrm>
        </p:spPr>
        <p:txBody>
          <a:bodyPr>
            <a:normAutofit/>
          </a:bodyPr>
          <a:lstStyle/>
          <a:p>
            <a:pPr algn="just"/>
            <a:r>
              <a:rPr lang="es-CL" dirty="0" smtClean="0"/>
              <a:t>En el plato deben haber diferentes texturas que darán placer al paladar. Se debe encontrar suavidad, crocancia, humedad, entre otras.</a:t>
            </a:r>
          </a:p>
          <a:p>
            <a:pPr algn="just"/>
            <a:r>
              <a:rPr lang="es-CL" dirty="0" smtClean="0"/>
              <a:t>Todo alimento permite que le podamos aplicar diferentes técnicas para obtener distintas texturas, como cortes o métodos de cocción.</a:t>
            </a:r>
            <a:endParaRPr lang="es-CL" dirty="0"/>
          </a:p>
        </p:txBody>
      </p:sp>
      <p:pic>
        <p:nvPicPr>
          <p:cNvPr id="5" name="Imagen 4"/>
          <p:cNvPicPr>
            <a:picLocks noChangeAspect="1"/>
          </p:cNvPicPr>
          <p:nvPr/>
        </p:nvPicPr>
        <p:blipFill rotWithShape="1">
          <a:blip r:embed="rId2"/>
          <a:srcRect l="2183" t="1629" r="3380" b="5977"/>
          <a:stretch/>
        </p:blipFill>
        <p:spPr>
          <a:xfrm>
            <a:off x="5769736" y="1532586"/>
            <a:ext cx="5756856" cy="4224270"/>
          </a:xfrm>
          <a:prstGeom prst="rect">
            <a:avLst/>
          </a:prstGeom>
        </p:spPr>
      </p:pic>
    </p:spTree>
    <p:extLst>
      <p:ext uri="{BB962C8B-B14F-4D97-AF65-F5344CB8AC3E}">
        <p14:creationId xmlns:p14="http://schemas.microsoft.com/office/powerpoint/2010/main" val="7174768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24128" y="585216"/>
            <a:ext cx="9720072" cy="947370"/>
          </a:xfrm>
        </p:spPr>
        <p:txBody>
          <a:bodyPr/>
          <a:lstStyle/>
          <a:p>
            <a:r>
              <a:rPr lang="es-CL" dirty="0" smtClean="0"/>
              <a:t>Sabores y especias</a:t>
            </a:r>
            <a:endParaRPr lang="es-CL" dirty="0"/>
          </a:p>
        </p:txBody>
      </p:sp>
      <p:sp>
        <p:nvSpPr>
          <p:cNvPr id="3" name="Marcador de contenido 2"/>
          <p:cNvSpPr>
            <a:spLocks noGrp="1"/>
          </p:cNvSpPr>
          <p:nvPr>
            <p:ph idx="1"/>
          </p:nvPr>
        </p:nvSpPr>
        <p:spPr>
          <a:xfrm>
            <a:off x="766552" y="2073498"/>
            <a:ext cx="4616818" cy="4375597"/>
          </a:xfrm>
        </p:spPr>
        <p:txBody>
          <a:bodyPr>
            <a:normAutofit lnSpcReduction="10000"/>
          </a:bodyPr>
          <a:lstStyle/>
          <a:p>
            <a:pPr algn="just"/>
            <a:r>
              <a:rPr lang="es-CL" dirty="0" smtClean="0"/>
              <a:t>Los sabores deben ser variados y compatibles entre si. Utilizar correctamente el método de cocción nos ayudará a conseguir el sabor deseado en el producto. No se debe abusar de especias y condimentos o intentar mezclar sabores que no sirvan entre si, como por ejemplo sabores sustanciosos con magros, condimentos suaves con ahumados o agridulces, etc. Evitar que el plato contenga sólo un método de cocción, como por ejemplo pescado frito con papas fritas, dónde se repite el mismo método de cocción, que es pesado para el estómago.</a:t>
            </a:r>
            <a:endParaRPr lang="es-CL" dirty="0"/>
          </a:p>
        </p:txBody>
      </p:sp>
      <p:pic>
        <p:nvPicPr>
          <p:cNvPr id="5" name="Imagen 4"/>
          <p:cNvPicPr>
            <a:picLocks noChangeAspect="1"/>
          </p:cNvPicPr>
          <p:nvPr/>
        </p:nvPicPr>
        <p:blipFill>
          <a:blip r:embed="rId2"/>
          <a:stretch>
            <a:fillRect/>
          </a:stretch>
        </p:blipFill>
        <p:spPr>
          <a:xfrm>
            <a:off x="7049841" y="1376028"/>
            <a:ext cx="3485077" cy="5227616"/>
          </a:xfrm>
          <a:prstGeom prst="rect">
            <a:avLst/>
          </a:prstGeom>
        </p:spPr>
      </p:pic>
    </p:spTree>
    <p:extLst>
      <p:ext uri="{BB962C8B-B14F-4D97-AF65-F5344CB8AC3E}">
        <p14:creationId xmlns:p14="http://schemas.microsoft.com/office/powerpoint/2010/main" val="1745695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24128" y="585216"/>
            <a:ext cx="9720072" cy="947370"/>
          </a:xfrm>
        </p:spPr>
        <p:txBody>
          <a:bodyPr/>
          <a:lstStyle/>
          <a:p>
            <a:r>
              <a:rPr lang="es-CL" dirty="0" smtClean="0"/>
              <a:t>Ejemplo 1</a:t>
            </a:r>
            <a:endParaRPr lang="es-CL" dirty="0"/>
          </a:p>
        </p:txBody>
      </p:sp>
      <p:sp>
        <p:nvSpPr>
          <p:cNvPr id="3" name="Marcador de contenido 2"/>
          <p:cNvSpPr>
            <a:spLocks noGrp="1"/>
          </p:cNvSpPr>
          <p:nvPr>
            <p:ph idx="1"/>
          </p:nvPr>
        </p:nvSpPr>
        <p:spPr>
          <a:xfrm>
            <a:off x="779431" y="1935050"/>
            <a:ext cx="4616818" cy="1770846"/>
          </a:xfrm>
        </p:spPr>
        <p:txBody>
          <a:bodyPr>
            <a:normAutofit/>
          </a:bodyPr>
          <a:lstStyle/>
          <a:p>
            <a:pPr algn="just"/>
            <a:r>
              <a:rPr lang="es-CL" dirty="0" smtClean="0"/>
              <a:t>En este plato el color destaca, las cocciones son óptimas, se presentan variedad de formas, texturas. La carne magra, acompañada de vegetales, carbohidrato y salsa.</a:t>
            </a:r>
            <a:endParaRPr lang="es-CL" dirty="0"/>
          </a:p>
        </p:txBody>
      </p:sp>
      <p:pic>
        <p:nvPicPr>
          <p:cNvPr id="5" name="Imagen 4"/>
          <p:cNvPicPr>
            <a:picLocks noChangeAspect="1"/>
          </p:cNvPicPr>
          <p:nvPr/>
        </p:nvPicPr>
        <p:blipFill>
          <a:blip r:embed="rId2"/>
          <a:stretch>
            <a:fillRect/>
          </a:stretch>
        </p:blipFill>
        <p:spPr>
          <a:xfrm>
            <a:off x="5884164" y="1532586"/>
            <a:ext cx="5756856" cy="3837904"/>
          </a:xfrm>
          <a:prstGeom prst="rect">
            <a:avLst/>
          </a:prstGeom>
        </p:spPr>
      </p:pic>
      <p:sp>
        <p:nvSpPr>
          <p:cNvPr id="6" name="Marcador de contenido 2"/>
          <p:cNvSpPr txBox="1">
            <a:spLocks/>
          </p:cNvSpPr>
          <p:nvPr/>
        </p:nvSpPr>
        <p:spPr>
          <a:xfrm>
            <a:off x="779431" y="4121238"/>
            <a:ext cx="4616818" cy="1770846"/>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just"/>
            <a:r>
              <a:rPr lang="es-CL" i="1" dirty="0" smtClean="0">
                <a:solidFill>
                  <a:srgbClr val="C00000"/>
                </a:solidFill>
              </a:rPr>
              <a:t>PREPARACIÓN: “Filete de Res, acompañado de </a:t>
            </a:r>
            <a:r>
              <a:rPr lang="es-CL" i="1" dirty="0" err="1" smtClean="0">
                <a:solidFill>
                  <a:srgbClr val="C00000"/>
                </a:solidFill>
              </a:rPr>
              <a:t>bermicelli</a:t>
            </a:r>
            <a:r>
              <a:rPr lang="es-CL" i="1" dirty="0" smtClean="0">
                <a:solidFill>
                  <a:srgbClr val="C00000"/>
                </a:solidFill>
              </a:rPr>
              <a:t> de arroz frito, espárragos salteados y salsa de vino tinto.”</a:t>
            </a:r>
            <a:endParaRPr lang="es-CL" i="1" dirty="0">
              <a:solidFill>
                <a:srgbClr val="C00000"/>
              </a:solidFill>
            </a:endParaRPr>
          </a:p>
        </p:txBody>
      </p:sp>
    </p:spTree>
    <p:extLst>
      <p:ext uri="{BB962C8B-B14F-4D97-AF65-F5344CB8AC3E}">
        <p14:creationId xmlns:p14="http://schemas.microsoft.com/office/powerpoint/2010/main" val="24537220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emplate>Integral</Template>
  <TotalTime>6145</TotalTime>
  <Words>1341</Words>
  <Application>Microsoft Office PowerPoint</Application>
  <PresentationFormat>Panorámica</PresentationFormat>
  <Paragraphs>69</Paragraphs>
  <Slides>22</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22</vt:i4>
      </vt:variant>
    </vt:vector>
  </HeadingPairs>
  <TitlesOfParts>
    <vt:vector size="26" baseType="lpstr">
      <vt:lpstr>Tw Cen MT</vt:lpstr>
      <vt:lpstr>Tw Cen MT Condensed</vt:lpstr>
      <vt:lpstr>Wingdings 3</vt:lpstr>
      <vt:lpstr>Integral</vt:lpstr>
      <vt:lpstr>NORMAS DE PRESENTACIÓN y montaje de platos</vt:lpstr>
      <vt:lpstr>¿PARA Qué SE UTILIZAN?</vt:lpstr>
      <vt:lpstr>alimentos</vt:lpstr>
      <vt:lpstr>color</vt:lpstr>
      <vt:lpstr>Métodos de cocción</vt:lpstr>
      <vt:lpstr>forma</vt:lpstr>
      <vt:lpstr>texturas</vt:lpstr>
      <vt:lpstr>Sabores y especias</vt:lpstr>
      <vt:lpstr>Ejemplo 1</vt:lpstr>
      <vt:lpstr>Ejemplo 2</vt:lpstr>
      <vt:lpstr>unidad</vt:lpstr>
      <vt:lpstr>unidad</vt:lpstr>
      <vt:lpstr>Punto focal</vt:lpstr>
      <vt:lpstr>Punto focal</vt:lpstr>
      <vt:lpstr>Punto focal</vt:lpstr>
      <vt:lpstr>flujo</vt:lpstr>
      <vt:lpstr>flujo</vt:lpstr>
      <vt:lpstr>altura</vt:lpstr>
      <vt:lpstr>altura</vt:lpstr>
      <vt:lpstr>Montaje tradicional</vt:lpstr>
      <vt:lpstr>Presentación de PowerPoint</vt:lpstr>
      <vt:lpstr>Presentación de PowerPoint</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NORMAS DE PRESENTACIÓN DE PLATOS</dc:title>
  <dc:creator>Hugo Cortes</dc:creator>
  <cp:lastModifiedBy>Hugo Cortes</cp:lastModifiedBy>
  <cp:revision>47</cp:revision>
  <dcterms:created xsi:type="dcterms:W3CDTF">2019-03-14T13:14:39Z</dcterms:created>
  <dcterms:modified xsi:type="dcterms:W3CDTF">2020-03-18T18:57:13Z</dcterms:modified>
</cp:coreProperties>
</file>